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7096" r:id="rId5"/>
  </p:sldMasterIdLst>
  <p:notesMasterIdLst>
    <p:notesMasterId r:id="rId22"/>
  </p:notesMasterIdLst>
  <p:handoutMasterIdLst>
    <p:handoutMasterId r:id="rId23"/>
  </p:handoutMasterIdLst>
  <p:sldIdLst>
    <p:sldId id="1950" r:id="rId6"/>
    <p:sldId id="2034" r:id="rId7"/>
    <p:sldId id="2031" r:id="rId8"/>
    <p:sldId id="2032" r:id="rId9"/>
    <p:sldId id="2025" r:id="rId10"/>
    <p:sldId id="2024" r:id="rId11"/>
    <p:sldId id="2026" r:id="rId12"/>
    <p:sldId id="2027" r:id="rId13"/>
    <p:sldId id="2028" r:id="rId14"/>
    <p:sldId id="2018" r:id="rId15"/>
    <p:sldId id="2019" r:id="rId16"/>
    <p:sldId id="2020" r:id="rId17"/>
    <p:sldId id="2021" r:id="rId18"/>
    <p:sldId id="2022" r:id="rId19"/>
    <p:sldId id="2029" r:id="rId20"/>
    <p:sldId id="2030" r:id="rId21"/>
  </p:sldIdLst>
  <p:sldSz cx="12192000" cy="6858000"/>
  <p:notesSz cx="6954838" cy="9240838"/>
  <p:custDataLst>
    <p:tags r:id="rId24"/>
  </p:custDataLst>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Arial" charset="0"/>
        <a:cs typeface="Arial" charset="0"/>
      </a:defRPr>
    </a:lvl1pPr>
    <a:lvl2pPr marL="457200" algn="l" rtl="0" eaLnBrk="0" fontAlgn="base" hangingPunct="0">
      <a:spcBef>
        <a:spcPct val="0"/>
      </a:spcBef>
      <a:spcAft>
        <a:spcPct val="0"/>
      </a:spcAft>
      <a:defRPr sz="2400" kern="1200">
        <a:solidFill>
          <a:schemeClr val="tx1"/>
        </a:solidFill>
        <a:latin typeface="Times New Roman" charset="0"/>
        <a:ea typeface="Arial" charset="0"/>
        <a:cs typeface="Arial" charset="0"/>
      </a:defRPr>
    </a:lvl2pPr>
    <a:lvl3pPr marL="914400" algn="l" rtl="0" eaLnBrk="0" fontAlgn="base" hangingPunct="0">
      <a:spcBef>
        <a:spcPct val="0"/>
      </a:spcBef>
      <a:spcAft>
        <a:spcPct val="0"/>
      </a:spcAft>
      <a:defRPr sz="2400" kern="1200">
        <a:solidFill>
          <a:schemeClr val="tx1"/>
        </a:solidFill>
        <a:latin typeface="Times New Roman" charset="0"/>
        <a:ea typeface="Arial" charset="0"/>
        <a:cs typeface="Arial" charset="0"/>
      </a:defRPr>
    </a:lvl3pPr>
    <a:lvl4pPr marL="1371600" algn="l" rtl="0" eaLnBrk="0" fontAlgn="base" hangingPunct="0">
      <a:spcBef>
        <a:spcPct val="0"/>
      </a:spcBef>
      <a:spcAft>
        <a:spcPct val="0"/>
      </a:spcAft>
      <a:defRPr sz="2400" kern="1200">
        <a:solidFill>
          <a:schemeClr val="tx1"/>
        </a:solidFill>
        <a:latin typeface="Times New Roman" charset="0"/>
        <a:ea typeface="Arial" charset="0"/>
        <a:cs typeface="Arial" charset="0"/>
      </a:defRPr>
    </a:lvl4pPr>
    <a:lvl5pPr marL="1828800" algn="l" rtl="0" eaLnBrk="0" fontAlgn="base" hangingPunct="0">
      <a:spcBef>
        <a:spcPct val="0"/>
      </a:spcBef>
      <a:spcAft>
        <a:spcPct val="0"/>
      </a:spcAft>
      <a:defRPr sz="2400" kern="1200">
        <a:solidFill>
          <a:schemeClr val="tx1"/>
        </a:solidFill>
        <a:latin typeface="Times New Roman" charset="0"/>
        <a:ea typeface="Arial" charset="0"/>
        <a:cs typeface="Arial" charset="0"/>
      </a:defRPr>
    </a:lvl5pPr>
    <a:lvl6pPr marL="2286000" algn="l" defTabSz="914400" rtl="0" eaLnBrk="1" latinLnBrk="0" hangingPunct="1">
      <a:defRPr sz="2400" kern="1200">
        <a:solidFill>
          <a:schemeClr val="tx1"/>
        </a:solidFill>
        <a:latin typeface="Times New Roman" charset="0"/>
        <a:ea typeface="Arial" charset="0"/>
        <a:cs typeface="Arial" charset="0"/>
      </a:defRPr>
    </a:lvl6pPr>
    <a:lvl7pPr marL="2743200" algn="l" defTabSz="914400" rtl="0" eaLnBrk="1" latinLnBrk="0" hangingPunct="1">
      <a:defRPr sz="2400" kern="1200">
        <a:solidFill>
          <a:schemeClr val="tx1"/>
        </a:solidFill>
        <a:latin typeface="Times New Roman" charset="0"/>
        <a:ea typeface="Arial" charset="0"/>
        <a:cs typeface="Arial" charset="0"/>
      </a:defRPr>
    </a:lvl7pPr>
    <a:lvl8pPr marL="3200400" algn="l" defTabSz="914400" rtl="0" eaLnBrk="1" latinLnBrk="0" hangingPunct="1">
      <a:defRPr sz="2400" kern="1200">
        <a:solidFill>
          <a:schemeClr val="tx1"/>
        </a:solidFill>
        <a:latin typeface="Times New Roman" charset="0"/>
        <a:ea typeface="Arial" charset="0"/>
        <a:cs typeface="Arial" charset="0"/>
      </a:defRPr>
    </a:lvl8pPr>
    <a:lvl9pPr marL="3657600" algn="l" defTabSz="914400" rtl="0" eaLnBrk="1" latinLnBrk="0" hangingPunct="1">
      <a:defRPr sz="2400" kern="1200">
        <a:solidFill>
          <a:schemeClr val="tx1"/>
        </a:solidFill>
        <a:latin typeface="Times New Roman" charset="0"/>
        <a:ea typeface="Arial" charset="0"/>
        <a:cs typeface="Arial" charset="0"/>
      </a:defRPr>
    </a:lvl9pPr>
  </p:defaultTextStyle>
  <p:extLst>
    <p:ext uri="{EFAFB233-063F-42B5-8137-9DF3F51BA10A}">
      <p15:sldGuideLst xmlns:p15="http://schemas.microsoft.com/office/powerpoint/2012/main">
        <p15:guide id="2" pos="312" userDrawn="1">
          <p15:clr>
            <a:srgbClr val="A4A3A4"/>
          </p15:clr>
        </p15:guide>
        <p15:guide id="3" orient="horz" pos="648" userDrawn="1">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heryl Hughes" initials="CH" lastIdx="11" clrIdx="6">
    <p:extLst>
      <p:ext uri="{19B8F6BF-5375-455C-9EA6-DF929625EA0E}">
        <p15:presenceInfo xmlns:p15="http://schemas.microsoft.com/office/powerpoint/2012/main" userId="S-1-5-21-489740361-3799167105-1318118296-1582" providerId="AD"/>
      </p:ext>
    </p:extLst>
  </p:cmAuthor>
  <p:cmAuthor id="1" name="Mano Kalathil" initials="MK" lastIdx="22" clrIdx="0">
    <p:extLst/>
  </p:cmAuthor>
  <p:cmAuthor id="8" name="Brittany Lanahan" initials="BL" lastIdx="1" clrIdx="7">
    <p:extLst>
      <p:ext uri="{19B8F6BF-5375-455C-9EA6-DF929625EA0E}">
        <p15:presenceInfo xmlns:p15="http://schemas.microsoft.com/office/powerpoint/2012/main" userId="S-1-5-21-489740361-3799167105-1318118296-1453" providerId="AD"/>
      </p:ext>
    </p:extLst>
  </p:cmAuthor>
  <p:cmAuthor id="2" name="Adam Solove" initials="AS" lastIdx="3" clrIdx="1">
    <p:extLst/>
  </p:cmAuthor>
  <p:cmAuthor id="3" name="Atul Pathiyal" initials="AP" lastIdx="7" clrIdx="2">
    <p:extLst/>
  </p:cmAuthor>
  <p:cmAuthor id="4" name="Winifrid Whaley" initials="WW" lastIdx="7" clrIdx="3">
    <p:extLst>
      <p:ext uri="{19B8F6BF-5375-455C-9EA6-DF929625EA0E}">
        <p15:presenceInfo xmlns:p15="http://schemas.microsoft.com/office/powerpoint/2012/main" userId="S-1-5-21-489740361-3799167105-1318118296-1527" providerId="AD"/>
      </p:ext>
    </p:extLst>
  </p:cmAuthor>
  <p:cmAuthor id="5" name="Charlene Harrison" initials="CH" lastIdx="3" clrIdx="4">
    <p:extLst>
      <p:ext uri="{19B8F6BF-5375-455C-9EA6-DF929625EA0E}">
        <p15:presenceInfo xmlns:p15="http://schemas.microsoft.com/office/powerpoint/2012/main" userId="S-1-5-21-489740361-3799167105-1318118296-1341" providerId="AD"/>
      </p:ext>
    </p:extLst>
  </p:cmAuthor>
  <p:cmAuthor id="6" name="Dipay, Cristina A." initials="DCA" lastIdx="4" clrIdx="5">
    <p:extLst>
      <p:ext uri="{19B8F6BF-5375-455C-9EA6-DF929625EA0E}">
        <p15:presenceInfo xmlns:p15="http://schemas.microsoft.com/office/powerpoint/2012/main" userId="Dipay, Cristin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FFF43C"/>
    <a:srgbClr val="D67E7C"/>
    <a:srgbClr val="B3B3B3"/>
    <a:srgbClr val="404040"/>
    <a:srgbClr val="066BB0"/>
    <a:srgbClr val="F0E7E8"/>
    <a:srgbClr val="E0CCCD"/>
    <a:srgbClr val="A31F34"/>
    <a:srgbClr val="E7E7E7"/>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40" autoAdjust="0"/>
    <p:restoredTop sz="80697" autoAdjust="0"/>
  </p:normalViewPr>
  <p:slideViewPr>
    <p:cSldViewPr snapToGrid="0">
      <p:cViewPr varScale="1">
        <p:scale>
          <a:sx n="68" d="100"/>
          <a:sy n="68" d="100"/>
        </p:scale>
        <p:origin x="800" y="76"/>
      </p:cViewPr>
      <p:guideLst>
        <p:guide pos="312"/>
        <p:guide orient="horz" pos="648"/>
      </p:guideLst>
    </p:cSldViewPr>
  </p:slideViewPr>
  <p:outlineViewPr>
    <p:cViewPr>
      <p:scale>
        <a:sx n="33" d="100"/>
        <a:sy n="33" d="100"/>
      </p:scale>
      <p:origin x="0" y="-4602"/>
    </p:cViewPr>
  </p:outlineViewPr>
  <p:notesTextViewPr>
    <p:cViewPr>
      <p:scale>
        <a:sx n="100" d="100"/>
        <a:sy n="100" d="100"/>
      </p:scale>
      <p:origin x="0" y="0"/>
    </p:cViewPr>
  </p:notesTextViewPr>
  <p:sorterViewPr>
    <p:cViewPr>
      <p:scale>
        <a:sx n="110" d="100"/>
        <a:sy n="110" d="100"/>
      </p:scale>
      <p:origin x="0" y="3552"/>
    </p:cViewPr>
  </p:sorterViewPr>
  <p:notesViewPr>
    <p:cSldViewPr snapToGrid="0">
      <p:cViewPr varScale="1">
        <p:scale>
          <a:sx n="87" d="100"/>
          <a:sy n="87" d="100"/>
        </p:scale>
        <p:origin x="3804" y="96"/>
      </p:cViewPr>
      <p:guideLst>
        <p:guide orient="horz" pos="2911"/>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Wilcocks" userId="8911908c-73da-4a31-bec0-db8ff3eff20a" providerId="ADAL" clId="{75FC81F0-B551-422C-903C-9DA145AED541}"/>
    <pc:docChg chg="undo delSld modSld sldOrd">
      <pc:chgData name="Lindsay Wilcocks" userId="8911908c-73da-4a31-bec0-db8ff3eff20a" providerId="ADAL" clId="{75FC81F0-B551-422C-903C-9DA145AED541}" dt="2018-09-27T14:09:42.876" v="152"/>
      <pc:docMkLst>
        <pc:docMk/>
      </pc:docMkLst>
      <pc:sldChg chg="modSp">
        <pc:chgData name="Lindsay Wilcocks" userId="8911908c-73da-4a31-bec0-db8ff3eff20a" providerId="ADAL" clId="{75FC81F0-B551-422C-903C-9DA145AED541}" dt="2018-09-24T16:55:17.403" v="11" actId="6549"/>
        <pc:sldMkLst>
          <pc:docMk/>
          <pc:sldMk cId="1224093333" sldId="1950"/>
        </pc:sldMkLst>
        <pc:spChg chg="mod">
          <ac:chgData name="Lindsay Wilcocks" userId="8911908c-73da-4a31-bec0-db8ff3eff20a" providerId="ADAL" clId="{75FC81F0-B551-422C-903C-9DA145AED541}" dt="2018-09-24T16:55:17.403" v="11" actId="6549"/>
          <ac:spMkLst>
            <pc:docMk/>
            <pc:sldMk cId="1224093333" sldId="1950"/>
            <ac:spMk id="6" creationId="{00000000-0000-0000-0000-000000000000}"/>
          </ac:spMkLst>
        </pc:spChg>
      </pc:sldChg>
      <pc:sldChg chg="modSp">
        <pc:chgData name="Lindsay Wilcocks" userId="8911908c-73da-4a31-bec0-db8ff3eff20a" providerId="ADAL" clId="{75FC81F0-B551-422C-903C-9DA145AED541}" dt="2018-09-27T13:57:47.898" v="124" actId="20577"/>
        <pc:sldMkLst>
          <pc:docMk/>
          <pc:sldMk cId="3131619850" sldId="2018"/>
        </pc:sldMkLst>
        <pc:spChg chg="mod">
          <ac:chgData name="Lindsay Wilcocks" userId="8911908c-73da-4a31-bec0-db8ff3eff20a" providerId="ADAL" clId="{75FC81F0-B551-422C-903C-9DA145AED541}" dt="2018-09-27T13:57:45.539" v="122" actId="20577"/>
          <ac:spMkLst>
            <pc:docMk/>
            <pc:sldMk cId="3131619850" sldId="2018"/>
            <ac:spMk id="2" creationId="{00000000-0000-0000-0000-000000000000}"/>
          </ac:spMkLst>
        </pc:spChg>
        <pc:spChg chg="mod">
          <ac:chgData name="Lindsay Wilcocks" userId="8911908c-73da-4a31-bec0-db8ff3eff20a" providerId="ADAL" clId="{75FC81F0-B551-422C-903C-9DA145AED541}" dt="2018-09-27T13:57:40.960" v="120" actId="20577"/>
          <ac:spMkLst>
            <pc:docMk/>
            <pc:sldMk cId="3131619850" sldId="2018"/>
            <ac:spMk id="3" creationId="{00000000-0000-0000-0000-000000000000}"/>
          </ac:spMkLst>
        </pc:spChg>
        <pc:graphicFrameChg chg="mod modGraphic">
          <ac:chgData name="Lindsay Wilcocks" userId="8911908c-73da-4a31-bec0-db8ff3eff20a" providerId="ADAL" clId="{75FC81F0-B551-422C-903C-9DA145AED541}" dt="2018-09-27T13:57:47.898" v="124" actId="20577"/>
          <ac:graphicFrameMkLst>
            <pc:docMk/>
            <pc:sldMk cId="3131619850" sldId="2018"/>
            <ac:graphicFrameMk id="7" creationId="{00000000-0000-0000-0000-000000000000}"/>
          </ac:graphicFrameMkLst>
        </pc:graphicFrameChg>
      </pc:sldChg>
      <pc:sldChg chg="modSp">
        <pc:chgData name="Lindsay Wilcocks" userId="8911908c-73da-4a31-bec0-db8ff3eff20a" providerId="ADAL" clId="{75FC81F0-B551-422C-903C-9DA145AED541}" dt="2018-09-27T13:58:13.846" v="132" actId="20577"/>
        <pc:sldMkLst>
          <pc:docMk/>
          <pc:sldMk cId="171401961" sldId="2019"/>
        </pc:sldMkLst>
        <pc:spChg chg="mod">
          <ac:chgData name="Lindsay Wilcocks" userId="8911908c-73da-4a31-bec0-db8ff3eff20a" providerId="ADAL" clId="{75FC81F0-B551-422C-903C-9DA145AED541}" dt="2018-09-27T13:57:58.239" v="126" actId="20577"/>
          <ac:spMkLst>
            <pc:docMk/>
            <pc:sldMk cId="171401961" sldId="2019"/>
            <ac:spMk id="2" creationId="{00000000-0000-0000-0000-000000000000}"/>
          </ac:spMkLst>
        </pc:spChg>
        <pc:spChg chg="mod">
          <ac:chgData name="Lindsay Wilcocks" userId="8911908c-73da-4a31-bec0-db8ff3eff20a" providerId="ADAL" clId="{75FC81F0-B551-422C-903C-9DA145AED541}" dt="2018-09-27T13:58:13.846" v="132" actId="20577"/>
          <ac:spMkLst>
            <pc:docMk/>
            <pc:sldMk cId="171401961" sldId="2019"/>
            <ac:spMk id="3" creationId="{00000000-0000-0000-0000-000000000000}"/>
          </ac:spMkLst>
        </pc:spChg>
        <pc:graphicFrameChg chg="mod modGraphic">
          <ac:chgData name="Lindsay Wilcocks" userId="8911908c-73da-4a31-bec0-db8ff3eff20a" providerId="ADAL" clId="{75FC81F0-B551-422C-903C-9DA145AED541}" dt="2018-09-27T13:58:09.768" v="131" actId="20577"/>
          <ac:graphicFrameMkLst>
            <pc:docMk/>
            <pc:sldMk cId="171401961" sldId="2019"/>
            <ac:graphicFrameMk id="6" creationId="{00000000-0000-0000-0000-000000000000}"/>
          </ac:graphicFrameMkLst>
        </pc:graphicFrameChg>
      </pc:sldChg>
      <pc:sldChg chg="modSp">
        <pc:chgData name="Lindsay Wilcocks" userId="8911908c-73da-4a31-bec0-db8ff3eff20a" providerId="ADAL" clId="{75FC81F0-B551-422C-903C-9DA145AED541}" dt="2018-09-27T14:05:02.900" v="144" actId="20577"/>
        <pc:sldMkLst>
          <pc:docMk/>
          <pc:sldMk cId="2937610704" sldId="2020"/>
        </pc:sldMkLst>
        <pc:spChg chg="mod">
          <ac:chgData name="Lindsay Wilcocks" userId="8911908c-73da-4a31-bec0-db8ff3eff20a" providerId="ADAL" clId="{75FC81F0-B551-422C-903C-9DA145AED541}" dt="2018-09-27T14:04:54.389" v="140" actId="20577"/>
          <ac:spMkLst>
            <pc:docMk/>
            <pc:sldMk cId="2937610704" sldId="2020"/>
            <ac:spMk id="2" creationId="{00000000-0000-0000-0000-000000000000}"/>
          </ac:spMkLst>
        </pc:spChg>
        <pc:spChg chg="mod">
          <ac:chgData name="Lindsay Wilcocks" userId="8911908c-73da-4a31-bec0-db8ff3eff20a" providerId="ADAL" clId="{75FC81F0-B551-422C-903C-9DA145AED541}" dt="2018-09-27T14:04:51.943" v="139" actId="20577"/>
          <ac:spMkLst>
            <pc:docMk/>
            <pc:sldMk cId="2937610704" sldId="2020"/>
            <ac:spMk id="3" creationId="{00000000-0000-0000-0000-000000000000}"/>
          </ac:spMkLst>
        </pc:spChg>
        <pc:graphicFrameChg chg="mod modGraphic">
          <ac:chgData name="Lindsay Wilcocks" userId="8911908c-73da-4a31-bec0-db8ff3eff20a" providerId="ADAL" clId="{75FC81F0-B551-422C-903C-9DA145AED541}" dt="2018-09-27T14:05:02.900" v="144" actId="20577"/>
          <ac:graphicFrameMkLst>
            <pc:docMk/>
            <pc:sldMk cId="2937610704" sldId="2020"/>
            <ac:graphicFrameMk id="6" creationId="{00000000-0000-0000-0000-000000000000}"/>
          </ac:graphicFrameMkLst>
        </pc:graphicFrameChg>
      </pc:sldChg>
      <pc:sldChg chg="modSp">
        <pc:chgData name="Lindsay Wilcocks" userId="8911908c-73da-4a31-bec0-db8ff3eff20a" providerId="ADAL" clId="{75FC81F0-B551-422C-903C-9DA145AED541}" dt="2018-09-27T14:05:21.031" v="151" actId="20577"/>
        <pc:sldMkLst>
          <pc:docMk/>
          <pc:sldMk cId="85069210" sldId="2021"/>
        </pc:sldMkLst>
        <pc:spChg chg="mod">
          <ac:chgData name="Lindsay Wilcocks" userId="8911908c-73da-4a31-bec0-db8ff3eff20a" providerId="ADAL" clId="{75FC81F0-B551-422C-903C-9DA145AED541}" dt="2018-09-27T14:05:12.149" v="145" actId="20577"/>
          <ac:spMkLst>
            <pc:docMk/>
            <pc:sldMk cId="85069210" sldId="2021"/>
            <ac:spMk id="3" creationId="{00000000-0000-0000-0000-000000000000}"/>
          </ac:spMkLst>
        </pc:spChg>
        <pc:graphicFrameChg chg="mod modGraphic">
          <ac:chgData name="Lindsay Wilcocks" userId="8911908c-73da-4a31-bec0-db8ff3eff20a" providerId="ADAL" clId="{75FC81F0-B551-422C-903C-9DA145AED541}" dt="2018-09-27T14:05:21.031" v="151" actId="20577"/>
          <ac:graphicFrameMkLst>
            <pc:docMk/>
            <pc:sldMk cId="85069210" sldId="2021"/>
            <ac:graphicFrameMk id="6" creationId="{00000000-0000-0000-0000-000000000000}"/>
          </ac:graphicFrameMkLst>
        </pc:graphicFrameChg>
      </pc:sldChg>
      <pc:sldChg chg="modSp">
        <pc:chgData name="Lindsay Wilcocks" userId="8911908c-73da-4a31-bec0-db8ff3eff20a" providerId="ADAL" clId="{75FC81F0-B551-422C-903C-9DA145AED541}" dt="2018-09-27T14:09:42.876" v="152"/>
        <pc:sldMkLst>
          <pc:docMk/>
          <pc:sldMk cId="2494965693" sldId="2024"/>
        </pc:sldMkLst>
        <pc:spChg chg="mod">
          <ac:chgData name="Lindsay Wilcocks" userId="8911908c-73da-4a31-bec0-db8ff3eff20a" providerId="ADAL" clId="{75FC81F0-B551-422C-903C-9DA145AED541}" dt="2018-09-27T14:09:42.876" v="152"/>
          <ac:spMkLst>
            <pc:docMk/>
            <pc:sldMk cId="2494965693" sldId="2024"/>
            <ac:spMk id="2" creationId="{00000000-0000-0000-0000-000000000000}"/>
          </ac:spMkLst>
        </pc:spChg>
      </pc:sldChg>
      <pc:sldChg chg="modSp">
        <pc:chgData name="Lindsay Wilcocks" userId="8911908c-73da-4a31-bec0-db8ff3eff20a" providerId="ADAL" clId="{75FC81F0-B551-422C-903C-9DA145AED541}" dt="2018-09-27T13:54:39.743" v="73" actId="20577"/>
        <pc:sldMkLst>
          <pc:docMk/>
          <pc:sldMk cId="573869800" sldId="2026"/>
        </pc:sldMkLst>
        <pc:spChg chg="mod">
          <ac:chgData name="Lindsay Wilcocks" userId="8911908c-73da-4a31-bec0-db8ff3eff20a" providerId="ADAL" clId="{75FC81F0-B551-422C-903C-9DA145AED541}" dt="2018-09-27T13:54:39.743" v="73" actId="20577"/>
          <ac:spMkLst>
            <pc:docMk/>
            <pc:sldMk cId="573869800" sldId="2026"/>
            <ac:spMk id="2" creationId="{00000000-0000-0000-0000-000000000000}"/>
          </ac:spMkLst>
        </pc:spChg>
      </pc:sldChg>
      <pc:sldChg chg="modSp">
        <pc:chgData name="Lindsay Wilcocks" userId="8911908c-73da-4a31-bec0-db8ff3eff20a" providerId="ADAL" clId="{75FC81F0-B551-422C-903C-9DA145AED541}" dt="2018-09-27T14:09:42.876" v="152"/>
        <pc:sldMkLst>
          <pc:docMk/>
          <pc:sldMk cId="2735625978" sldId="2027"/>
        </pc:sldMkLst>
        <pc:spChg chg="mod">
          <ac:chgData name="Lindsay Wilcocks" userId="8911908c-73da-4a31-bec0-db8ff3eff20a" providerId="ADAL" clId="{75FC81F0-B551-422C-903C-9DA145AED541}" dt="2018-09-27T14:09:42.876" v="152"/>
          <ac:spMkLst>
            <pc:docMk/>
            <pc:sldMk cId="2735625978" sldId="2027"/>
            <ac:spMk id="2" creationId="{00000000-0000-0000-0000-000000000000}"/>
          </ac:spMkLst>
        </pc:spChg>
      </pc:sldChg>
      <pc:sldChg chg="modSp">
        <pc:chgData name="Lindsay Wilcocks" userId="8911908c-73da-4a31-bec0-db8ff3eff20a" providerId="ADAL" clId="{75FC81F0-B551-422C-903C-9DA145AED541}" dt="2018-09-27T13:55:32.469" v="119" actId="20577"/>
        <pc:sldMkLst>
          <pc:docMk/>
          <pc:sldMk cId="1139049729" sldId="2028"/>
        </pc:sldMkLst>
        <pc:spChg chg="mod">
          <ac:chgData name="Lindsay Wilcocks" userId="8911908c-73da-4a31-bec0-db8ff3eff20a" providerId="ADAL" clId="{75FC81F0-B551-422C-903C-9DA145AED541}" dt="2018-09-27T13:55:32.469" v="119" actId="20577"/>
          <ac:spMkLst>
            <pc:docMk/>
            <pc:sldMk cId="1139049729" sldId="2028"/>
            <ac:spMk id="2" creationId="{00000000-0000-0000-0000-000000000000}"/>
          </ac:spMkLst>
        </pc:spChg>
      </pc:sldChg>
      <pc:sldChg chg="modSp">
        <pc:chgData name="Lindsay Wilcocks" userId="8911908c-73da-4a31-bec0-db8ff3eff20a" providerId="ADAL" clId="{75FC81F0-B551-422C-903C-9DA145AED541}" dt="2018-09-27T13:49:34.362" v="22" actId="20577"/>
        <pc:sldMkLst>
          <pc:docMk/>
          <pc:sldMk cId="231725205" sldId="2029"/>
        </pc:sldMkLst>
        <pc:spChg chg="mod">
          <ac:chgData name="Lindsay Wilcocks" userId="8911908c-73da-4a31-bec0-db8ff3eff20a" providerId="ADAL" clId="{75FC81F0-B551-422C-903C-9DA145AED541}" dt="2018-09-27T13:49:34.362" v="22" actId="20577"/>
          <ac:spMkLst>
            <pc:docMk/>
            <pc:sldMk cId="231725205" sldId="2029"/>
            <ac:spMk id="2" creationId="{00000000-0000-0000-0000-000000000000}"/>
          </ac:spMkLst>
        </pc:spChg>
      </pc:sldChg>
      <pc:sldChg chg="modSp">
        <pc:chgData name="Lindsay Wilcocks" userId="8911908c-73da-4a31-bec0-db8ff3eff20a" providerId="ADAL" clId="{75FC81F0-B551-422C-903C-9DA145AED541}" dt="2018-09-27T13:49:40.362" v="24" actId="20577"/>
        <pc:sldMkLst>
          <pc:docMk/>
          <pc:sldMk cId="2026541706" sldId="2030"/>
        </pc:sldMkLst>
        <pc:spChg chg="mod">
          <ac:chgData name="Lindsay Wilcocks" userId="8911908c-73da-4a31-bec0-db8ff3eff20a" providerId="ADAL" clId="{75FC81F0-B551-422C-903C-9DA145AED541}" dt="2018-09-27T13:49:40.362" v="24" actId="20577"/>
          <ac:spMkLst>
            <pc:docMk/>
            <pc:sldMk cId="2026541706" sldId="2030"/>
            <ac:spMk id="2" creationId="{00000000-0000-0000-0000-000000000000}"/>
          </ac:spMkLst>
        </pc:spChg>
      </pc:sldChg>
      <pc:sldChg chg="modSp ord">
        <pc:chgData name="Lindsay Wilcocks" userId="8911908c-73da-4a31-bec0-db8ff3eff20a" providerId="ADAL" clId="{75FC81F0-B551-422C-903C-9DA145AED541}" dt="2018-09-27T13:52:58.703" v="40" actId="20577"/>
        <pc:sldMkLst>
          <pc:docMk/>
          <pc:sldMk cId="432186793" sldId="2031"/>
        </pc:sldMkLst>
        <pc:spChg chg="mod">
          <ac:chgData name="Lindsay Wilcocks" userId="8911908c-73da-4a31-bec0-db8ff3eff20a" providerId="ADAL" clId="{75FC81F0-B551-422C-903C-9DA145AED541}" dt="2018-09-27T13:52:58.703" v="40" actId="20577"/>
          <ac:spMkLst>
            <pc:docMk/>
            <pc:sldMk cId="432186793" sldId="2031"/>
            <ac:spMk id="2" creationId="{00000000-0000-0000-0000-000000000000}"/>
          </ac:spMkLst>
        </pc:spChg>
      </pc:sldChg>
      <pc:sldChg chg="modSp ord">
        <pc:chgData name="Lindsay Wilcocks" userId="8911908c-73da-4a31-bec0-db8ff3eff20a" providerId="ADAL" clId="{75FC81F0-B551-422C-903C-9DA145AED541}" dt="2018-09-27T13:53:09.903" v="41" actId="255"/>
        <pc:sldMkLst>
          <pc:docMk/>
          <pc:sldMk cId="3987015447" sldId="2032"/>
        </pc:sldMkLst>
        <pc:spChg chg="mod">
          <ac:chgData name="Lindsay Wilcocks" userId="8911908c-73da-4a31-bec0-db8ff3eff20a" providerId="ADAL" clId="{75FC81F0-B551-422C-903C-9DA145AED541}" dt="2018-09-27T13:53:09.903" v="41" actId="255"/>
          <ac:spMkLst>
            <pc:docMk/>
            <pc:sldMk cId="3987015447" sldId="2032"/>
            <ac:spMk id="2" creationId="{00000000-0000-0000-0000-000000000000}"/>
          </ac:spMkLst>
        </pc:spChg>
      </pc:sldChg>
      <pc:sldChg chg="modSp ord">
        <pc:chgData name="Lindsay Wilcocks" userId="8911908c-73da-4a31-bec0-db8ff3eff20a" providerId="ADAL" clId="{75FC81F0-B551-422C-903C-9DA145AED541}" dt="2018-09-27T13:52:18.121" v="33" actId="6549"/>
        <pc:sldMkLst>
          <pc:docMk/>
          <pc:sldMk cId="3406115366" sldId="2034"/>
        </pc:sldMkLst>
        <pc:spChg chg="mod">
          <ac:chgData name="Lindsay Wilcocks" userId="8911908c-73da-4a31-bec0-db8ff3eff20a" providerId="ADAL" clId="{75FC81F0-B551-422C-903C-9DA145AED541}" dt="2018-09-27T13:52:18.121" v="33" actId="6549"/>
          <ac:spMkLst>
            <pc:docMk/>
            <pc:sldMk cId="3406115366" sldId="2034"/>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1" y="0"/>
            <a:ext cx="3014393" cy="460779"/>
          </a:xfrm>
          <a:prstGeom prst="rect">
            <a:avLst/>
          </a:prstGeom>
          <a:noFill/>
          <a:ln w="9525">
            <a:noFill/>
            <a:miter lim="800000"/>
            <a:headEnd/>
            <a:tailEnd/>
          </a:ln>
          <a:effectLst/>
        </p:spPr>
        <p:txBody>
          <a:bodyPr vert="horz" wrap="square" lIns="91642" tIns="45822" rIns="91642" bIns="45822" numCol="1" anchor="t" anchorCtr="0" compatLnSpc="1">
            <a:prstTxWarp prst="textNoShape">
              <a:avLst/>
            </a:prstTxWarp>
          </a:bodyPr>
          <a:lstStyle>
            <a:lvl1pPr algn="l" defTabSz="915675" eaLnBrk="1" hangingPunct="1">
              <a:defRPr sz="1200">
                <a:latin typeface="Times New Roman" panose="02020603050405020304" pitchFamily="18" charset="0"/>
                <a:ea typeface="+mn-ea"/>
                <a:cs typeface="+mn-cs"/>
              </a:defRPr>
            </a:lvl1pPr>
          </a:lstStyle>
          <a:p>
            <a:pPr>
              <a:defRPr/>
            </a:pPr>
            <a:endParaRPr lang="en-GB" dirty="0"/>
          </a:p>
        </p:txBody>
      </p:sp>
      <p:sp>
        <p:nvSpPr>
          <p:cNvPr id="77827" name="Rectangle 3"/>
          <p:cNvSpPr>
            <a:spLocks noGrp="1" noChangeArrowheads="1"/>
          </p:cNvSpPr>
          <p:nvPr>
            <p:ph type="dt" sz="quarter" idx="1"/>
          </p:nvPr>
        </p:nvSpPr>
        <p:spPr bwMode="auto">
          <a:xfrm>
            <a:off x="3940445" y="0"/>
            <a:ext cx="3014393" cy="460779"/>
          </a:xfrm>
          <a:prstGeom prst="rect">
            <a:avLst/>
          </a:prstGeom>
          <a:noFill/>
          <a:ln w="9525">
            <a:noFill/>
            <a:miter lim="800000"/>
            <a:headEnd/>
            <a:tailEnd/>
          </a:ln>
          <a:effectLst/>
        </p:spPr>
        <p:txBody>
          <a:bodyPr vert="horz" wrap="square" lIns="91642" tIns="45822" rIns="91642" bIns="45822" numCol="1" anchor="t" anchorCtr="0" compatLnSpc="1">
            <a:prstTxWarp prst="textNoShape">
              <a:avLst/>
            </a:prstTxWarp>
          </a:bodyPr>
          <a:lstStyle>
            <a:lvl1pPr algn="r" defTabSz="915675" eaLnBrk="1" hangingPunct="1">
              <a:defRPr sz="1200">
                <a:latin typeface="Times New Roman" panose="02020603050405020304" pitchFamily="18" charset="0"/>
                <a:ea typeface="+mn-ea"/>
                <a:cs typeface="+mn-cs"/>
              </a:defRPr>
            </a:lvl1pPr>
          </a:lstStyle>
          <a:p>
            <a:pPr>
              <a:defRPr/>
            </a:pPr>
            <a:endParaRPr lang="en-GB" dirty="0"/>
          </a:p>
        </p:txBody>
      </p:sp>
      <p:sp>
        <p:nvSpPr>
          <p:cNvPr id="77828" name="Rectangle 4"/>
          <p:cNvSpPr>
            <a:spLocks noGrp="1" noChangeArrowheads="1"/>
          </p:cNvSpPr>
          <p:nvPr>
            <p:ph type="ftr" sz="quarter" idx="2"/>
          </p:nvPr>
        </p:nvSpPr>
        <p:spPr bwMode="auto">
          <a:xfrm>
            <a:off x="1" y="8780059"/>
            <a:ext cx="3014393" cy="460779"/>
          </a:xfrm>
          <a:prstGeom prst="rect">
            <a:avLst/>
          </a:prstGeom>
          <a:noFill/>
          <a:ln w="9525">
            <a:noFill/>
            <a:miter lim="800000"/>
            <a:headEnd/>
            <a:tailEnd/>
          </a:ln>
          <a:effectLst/>
        </p:spPr>
        <p:txBody>
          <a:bodyPr vert="horz" wrap="square" lIns="91642" tIns="45822" rIns="91642" bIns="45822" numCol="1" anchor="b" anchorCtr="0" compatLnSpc="1">
            <a:prstTxWarp prst="textNoShape">
              <a:avLst/>
            </a:prstTxWarp>
          </a:bodyPr>
          <a:lstStyle>
            <a:lvl1pPr algn="l" defTabSz="915675" eaLnBrk="1" hangingPunct="1">
              <a:defRPr sz="1200">
                <a:latin typeface="Times New Roman" panose="02020603050405020304" pitchFamily="18" charset="0"/>
                <a:ea typeface="+mn-ea"/>
                <a:cs typeface="+mn-cs"/>
              </a:defRPr>
            </a:lvl1pPr>
          </a:lstStyle>
          <a:p>
            <a:pPr>
              <a:defRPr/>
            </a:pPr>
            <a:endParaRPr lang="en-GB" dirty="0"/>
          </a:p>
        </p:txBody>
      </p:sp>
      <p:sp>
        <p:nvSpPr>
          <p:cNvPr id="77829" name="Rectangle 5"/>
          <p:cNvSpPr>
            <a:spLocks noGrp="1" noChangeArrowheads="1"/>
          </p:cNvSpPr>
          <p:nvPr>
            <p:ph type="sldNum" sz="quarter" idx="3"/>
          </p:nvPr>
        </p:nvSpPr>
        <p:spPr bwMode="auto">
          <a:xfrm>
            <a:off x="3940445" y="8780059"/>
            <a:ext cx="3014393" cy="460779"/>
          </a:xfrm>
          <a:prstGeom prst="rect">
            <a:avLst/>
          </a:prstGeom>
          <a:noFill/>
          <a:ln w="9525">
            <a:noFill/>
            <a:miter lim="800000"/>
            <a:headEnd/>
            <a:tailEnd/>
          </a:ln>
          <a:effectLst/>
        </p:spPr>
        <p:txBody>
          <a:bodyPr vert="horz" wrap="square" lIns="91642" tIns="45822" rIns="91642" bIns="45822" numCol="1" anchor="b" anchorCtr="0" compatLnSpc="1">
            <a:prstTxWarp prst="textNoShape">
              <a:avLst/>
            </a:prstTxWarp>
          </a:bodyPr>
          <a:lstStyle>
            <a:lvl1pPr algn="r" eaLnBrk="1" hangingPunct="1">
              <a:defRPr sz="1200">
                <a:latin typeface="Times New Roman" panose="02020603050405020304" pitchFamily="18" charset="0"/>
                <a:ea typeface="+mn-ea"/>
                <a:cs typeface="Arial" panose="020B0604020202020204" pitchFamily="34" charset="0"/>
              </a:defRPr>
            </a:lvl1pPr>
          </a:lstStyle>
          <a:p>
            <a:pPr>
              <a:defRPr/>
            </a:pPr>
            <a:fld id="{FBD801FD-1FDF-8940-A8E3-813F2C66B94E}" type="slidenum">
              <a:rPr lang="en-GB"/>
              <a:pPr>
                <a:defRPr/>
              </a:pPr>
              <a:t>‹#›</a:t>
            </a:fld>
            <a:endParaRPr lang="en-GB" dirty="0"/>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0"/>
            <a:ext cx="3014393" cy="460779"/>
          </a:xfrm>
          <a:prstGeom prst="rect">
            <a:avLst/>
          </a:prstGeom>
          <a:noFill/>
          <a:ln w="9525">
            <a:noFill/>
            <a:miter lim="800000"/>
            <a:headEnd/>
            <a:tailEnd/>
          </a:ln>
          <a:effectLst/>
        </p:spPr>
        <p:txBody>
          <a:bodyPr vert="horz" wrap="square" lIns="91642" tIns="45822" rIns="91642" bIns="45822" numCol="1" anchor="t" anchorCtr="0" compatLnSpc="1">
            <a:prstTxWarp prst="textNoShape">
              <a:avLst/>
            </a:prstTxWarp>
          </a:bodyPr>
          <a:lstStyle>
            <a:lvl1pPr algn="l" defTabSz="915675" eaLnBrk="1" hangingPunct="1">
              <a:defRPr sz="1200">
                <a:latin typeface="Times New Roman" panose="02020603050405020304" pitchFamily="18" charset="0"/>
                <a:ea typeface="+mn-ea"/>
                <a:cs typeface="+mn-cs"/>
              </a:defRPr>
            </a:lvl1pPr>
          </a:lstStyle>
          <a:p>
            <a:pPr>
              <a:defRPr/>
            </a:pPr>
            <a:endParaRPr lang="en-US" dirty="0"/>
          </a:p>
        </p:txBody>
      </p:sp>
      <p:sp>
        <p:nvSpPr>
          <p:cNvPr id="15363" name="Rectangle 3"/>
          <p:cNvSpPr>
            <a:spLocks noGrp="1" noChangeArrowheads="1"/>
          </p:cNvSpPr>
          <p:nvPr>
            <p:ph type="dt" idx="1"/>
          </p:nvPr>
        </p:nvSpPr>
        <p:spPr bwMode="auto">
          <a:xfrm>
            <a:off x="3940445" y="0"/>
            <a:ext cx="3014393" cy="460779"/>
          </a:xfrm>
          <a:prstGeom prst="rect">
            <a:avLst/>
          </a:prstGeom>
          <a:noFill/>
          <a:ln w="9525">
            <a:noFill/>
            <a:miter lim="800000"/>
            <a:headEnd/>
            <a:tailEnd/>
          </a:ln>
          <a:effectLst/>
        </p:spPr>
        <p:txBody>
          <a:bodyPr vert="horz" wrap="square" lIns="91642" tIns="45822" rIns="91642" bIns="45822" numCol="1" anchor="t" anchorCtr="0" compatLnSpc="1">
            <a:prstTxWarp prst="textNoShape">
              <a:avLst/>
            </a:prstTxWarp>
          </a:bodyPr>
          <a:lstStyle>
            <a:lvl1pPr algn="r" defTabSz="915675" eaLnBrk="1" hangingPunct="1">
              <a:defRPr sz="1200">
                <a:latin typeface="Times New Roman" panose="02020603050405020304" pitchFamily="18" charset="0"/>
                <a:ea typeface="+mn-ea"/>
                <a:cs typeface="+mn-cs"/>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400050" y="693738"/>
            <a:ext cx="6159500" cy="3465512"/>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5365" name="Rectangle 5"/>
          <p:cNvSpPr>
            <a:spLocks noGrp="1" noChangeArrowheads="1"/>
          </p:cNvSpPr>
          <p:nvPr>
            <p:ph type="body" sz="quarter" idx="3"/>
          </p:nvPr>
        </p:nvSpPr>
        <p:spPr bwMode="auto">
          <a:xfrm>
            <a:off x="929202" y="4390030"/>
            <a:ext cx="5096435" cy="4156483"/>
          </a:xfrm>
          <a:prstGeom prst="rect">
            <a:avLst/>
          </a:prstGeom>
          <a:noFill/>
          <a:ln w="9525">
            <a:noFill/>
            <a:miter lim="800000"/>
            <a:headEnd/>
            <a:tailEnd/>
          </a:ln>
          <a:effectLst/>
        </p:spPr>
        <p:txBody>
          <a:bodyPr vert="horz" wrap="square" lIns="91642" tIns="45822" rIns="91642" bIns="458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1" y="8780059"/>
            <a:ext cx="3014393" cy="460779"/>
          </a:xfrm>
          <a:prstGeom prst="rect">
            <a:avLst/>
          </a:prstGeom>
          <a:noFill/>
          <a:ln w="9525">
            <a:noFill/>
            <a:miter lim="800000"/>
            <a:headEnd/>
            <a:tailEnd/>
          </a:ln>
          <a:effectLst/>
        </p:spPr>
        <p:txBody>
          <a:bodyPr vert="horz" wrap="square" lIns="91642" tIns="45822" rIns="91642" bIns="45822" numCol="1" anchor="b" anchorCtr="0" compatLnSpc="1">
            <a:prstTxWarp prst="textNoShape">
              <a:avLst/>
            </a:prstTxWarp>
          </a:bodyPr>
          <a:lstStyle>
            <a:lvl1pPr algn="l" defTabSz="915675" eaLnBrk="1" hangingPunct="1">
              <a:defRPr sz="1200">
                <a:latin typeface="Times New Roman" panose="02020603050405020304" pitchFamily="18" charset="0"/>
                <a:ea typeface="+mn-ea"/>
                <a:cs typeface="+mn-cs"/>
              </a:defRPr>
            </a:lvl1pPr>
          </a:lstStyle>
          <a:p>
            <a:pPr>
              <a:defRPr/>
            </a:pPr>
            <a:endParaRPr lang="en-US" dirty="0"/>
          </a:p>
        </p:txBody>
      </p:sp>
      <p:sp>
        <p:nvSpPr>
          <p:cNvPr id="15367" name="Rectangle 7"/>
          <p:cNvSpPr>
            <a:spLocks noGrp="1" noChangeArrowheads="1"/>
          </p:cNvSpPr>
          <p:nvPr>
            <p:ph type="sldNum" sz="quarter" idx="5"/>
          </p:nvPr>
        </p:nvSpPr>
        <p:spPr bwMode="auto">
          <a:xfrm>
            <a:off x="3940445" y="8780059"/>
            <a:ext cx="3014393" cy="460779"/>
          </a:xfrm>
          <a:prstGeom prst="rect">
            <a:avLst/>
          </a:prstGeom>
          <a:noFill/>
          <a:ln w="9525">
            <a:noFill/>
            <a:miter lim="800000"/>
            <a:headEnd/>
            <a:tailEnd/>
          </a:ln>
          <a:effectLst/>
        </p:spPr>
        <p:txBody>
          <a:bodyPr vert="horz" wrap="square" lIns="91642" tIns="45822" rIns="91642" bIns="45822" numCol="1" anchor="b" anchorCtr="0" compatLnSpc="1">
            <a:prstTxWarp prst="textNoShape">
              <a:avLst/>
            </a:prstTxWarp>
          </a:bodyPr>
          <a:lstStyle>
            <a:lvl1pPr algn="r" eaLnBrk="1" hangingPunct="1">
              <a:defRPr sz="1200">
                <a:latin typeface="Times New Roman" panose="02020603050405020304" pitchFamily="18" charset="0"/>
                <a:ea typeface="+mn-ea"/>
                <a:cs typeface="Arial" panose="020B0604020202020204" pitchFamily="34" charset="0"/>
              </a:defRPr>
            </a:lvl1pPr>
          </a:lstStyle>
          <a:p>
            <a:pPr>
              <a:defRPr/>
            </a:pPr>
            <a:fld id="{D6D80FAC-1A1E-4245-92A4-EA4DE27277E5}" type="slidenum">
              <a:rPr lang="en-US"/>
              <a:pPr>
                <a:defRPr/>
              </a:pPr>
              <a:t>‹#›</a:t>
            </a:fld>
            <a:endParaRPr lang="en-US" dirty="0"/>
          </a:p>
        </p:txBody>
      </p:sp>
    </p:spTree>
    <p:extLst>
      <p:ext uri="{BB962C8B-B14F-4D97-AF65-F5344CB8AC3E}">
        <p14:creationId xmlns:p14="http://schemas.microsoft.com/office/powerpoint/2010/main" val="182733632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5</a:t>
            </a:fld>
            <a:endParaRPr lang="en-US" dirty="0"/>
          </a:p>
        </p:txBody>
      </p:sp>
    </p:spTree>
    <p:extLst>
      <p:ext uri="{BB962C8B-B14F-4D97-AF65-F5344CB8AC3E}">
        <p14:creationId xmlns:p14="http://schemas.microsoft.com/office/powerpoint/2010/main" val="94917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6</a:t>
            </a:fld>
            <a:endParaRPr lang="en-US" dirty="0"/>
          </a:p>
        </p:txBody>
      </p:sp>
    </p:spTree>
    <p:extLst>
      <p:ext uri="{BB962C8B-B14F-4D97-AF65-F5344CB8AC3E}">
        <p14:creationId xmlns:p14="http://schemas.microsoft.com/office/powerpoint/2010/main" val="101109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7</a:t>
            </a:fld>
            <a:endParaRPr lang="en-US" dirty="0"/>
          </a:p>
        </p:txBody>
      </p:sp>
    </p:spTree>
    <p:extLst>
      <p:ext uri="{BB962C8B-B14F-4D97-AF65-F5344CB8AC3E}">
        <p14:creationId xmlns:p14="http://schemas.microsoft.com/office/powerpoint/2010/main" val="3502979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8</a:t>
            </a:fld>
            <a:endParaRPr lang="en-US" dirty="0"/>
          </a:p>
        </p:txBody>
      </p:sp>
    </p:spTree>
    <p:extLst>
      <p:ext uri="{BB962C8B-B14F-4D97-AF65-F5344CB8AC3E}">
        <p14:creationId xmlns:p14="http://schemas.microsoft.com/office/powerpoint/2010/main" val="319527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10</a:t>
            </a:fld>
            <a:endParaRPr lang="en-US" dirty="0"/>
          </a:p>
        </p:txBody>
      </p:sp>
    </p:spTree>
    <p:extLst>
      <p:ext uri="{BB962C8B-B14F-4D97-AF65-F5344CB8AC3E}">
        <p14:creationId xmlns:p14="http://schemas.microsoft.com/office/powerpoint/2010/main" val="673188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11</a:t>
            </a:fld>
            <a:endParaRPr lang="en-US" dirty="0"/>
          </a:p>
        </p:txBody>
      </p:sp>
    </p:spTree>
    <p:extLst>
      <p:ext uri="{BB962C8B-B14F-4D97-AF65-F5344CB8AC3E}">
        <p14:creationId xmlns:p14="http://schemas.microsoft.com/office/powerpoint/2010/main" val="1609736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6D80FAC-1A1E-4245-92A4-EA4DE27277E5}" type="slidenum">
              <a:rPr lang="en-US" smtClean="0"/>
              <a:pPr>
                <a:defRPr/>
              </a:pPr>
              <a:t>12</a:t>
            </a:fld>
            <a:endParaRPr lang="en-US" dirty="0"/>
          </a:p>
        </p:txBody>
      </p:sp>
    </p:spTree>
    <p:extLst>
      <p:ext uri="{BB962C8B-B14F-4D97-AF65-F5344CB8AC3E}">
        <p14:creationId xmlns:p14="http://schemas.microsoft.com/office/powerpoint/2010/main" val="3216419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52538"/>
            <a:ext cx="9499600" cy="4743450"/>
          </a:xfrm>
          <a:prstGeom prst="rect">
            <a:avLst/>
          </a:prstGeom>
        </p:spPr>
      </p:pic>
      <p:sp>
        <p:nvSpPr>
          <p:cNvPr id="5" name="Rectangle 4"/>
          <p:cNvSpPr/>
          <p:nvPr userDrawn="1"/>
        </p:nvSpPr>
        <p:spPr>
          <a:xfrm>
            <a:off x="7823200" y="0"/>
            <a:ext cx="4368800" cy="6858000"/>
          </a:xfrm>
          <a:prstGeom prst="rect">
            <a:avLst/>
          </a:prstGeom>
          <a:solidFill>
            <a:srgbClr val="A31F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dirty="0">
              <a:solidFill>
                <a:srgbClr val="FFFFFF"/>
              </a:solidFill>
            </a:endParaRPr>
          </a:p>
        </p:txBody>
      </p:sp>
      <p:pic>
        <p:nvPicPr>
          <p:cNvPr id="7" name="Picture 13"/>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3485" y="204791"/>
            <a:ext cx="1819369" cy="775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6146" name="Rectangle 2"/>
          <p:cNvSpPr>
            <a:spLocks noGrp="1" noChangeArrowheads="1"/>
          </p:cNvSpPr>
          <p:nvPr>
            <p:ph type="ctrTitle" sz="quarter"/>
          </p:nvPr>
        </p:nvSpPr>
        <p:spPr>
          <a:xfrm>
            <a:off x="8109096" y="659219"/>
            <a:ext cx="3779520" cy="2014386"/>
          </a:xfrm>
          <a:prstGeom prst="rect">
            <a:avLst/>
          </a:prstGeom>
        </p:spPr>
        <p:txBody>
          <a:bodyPr/>
          <a:lstStyle>
            <a:lvl1pPr algn="ctr">
              <a:defRPr sz="3200" b="1">
                <a:solidFill>
                  <a:schemeClr val="bg1"/>
                </a:solidFill>
                <a:latin typeface="+mn-lt"/>
              </a:defRPr>
            </a:lvl1pPr>
          </a:lstStyle>
          <a:p>
            <a:r>
              <a:rPr lang="en-US" dirty="0"/>
              <a:t>Click to edit Master title </a:t>
            </a:r>
          </a:p>
        </p:txBody>
      </p:sp>
      <p:sp>
        <p:nvSpPr>
          <p:cNvPr id="646149" name="Rectangle 5"/>
          <p:cNvSpPr>
            <a:spLocks noGrp="1" noChangeArrowheads="1"/>
          </p:cNvSpPr>
          <p:nvPr>
            <p:ph type="subTitle" sz="quarter" idx="1"/>
          </p:nvPr>
        </p:nvSpPr>
        <p:spPr>
          <a:xfrm>
            <a:off x="8109096" y="4085045"/>
            <a:ext cx="3779520" cy="1562358"/>
          </a:xfrm>
        </p:spPr>
        <p:txBody>
          <a:bodyPr/>
          <a:lstStyle>
            <a:lvl1pPr marL="0" indent="0" algn="ctr">
              <a:spcBef>
                <a:spcPts val="0"/>
              </a:spcBef>
              <a:buFontTx/>
              <a:buNone/>
              <a:defRPr sz="1600" baseline="0">
                <a:solidFill>
                  <a:schemeClr val="bg1"/>
                </a:solidFill>
                <a:latin typeface="+mn-lt"/>
              </a:defRPr>
            </a:lvl1pPr>
          </a:lstStyle>
          <a:p>
            <a:r>
              <a:rPr lang="en-US" dirty="0"/>
              <a:t>Click to edit Master subtitle style</a:t>
            </a:r>
          </a:p>
        </p:txBody>
      </p:sp>
      <p:sp>
        <p:nvSpPr>
          <p:cNvPr id="8" name="Rectangle 5"/>
          <p:cNvSpPr>
            <a:spLocks noChangeArrowheads="1"/>
          </p:cNvSpPr>
          <p:nvPr userDrawn="1"/>
        </p:nvSpPr>
        <p:spPr bwMode="auto">
          <a:xfrm>
            <a:off x="472440" y="6548440"/>
            <a:ext cx="4500033" cy="230899"/>
          </a:xfrm>
          <a:prstGeom prst="rect">
            <a:avLst/>
          </a:prstGeom>
          <a:noFill/>
          <a:ln>
            <a:noFill/>
          </a:ln>
          <a:extLst/>
        </p:spPr>
        <p:txBody>
          <a:bodyPr anchor="b"/>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r>
              <a:rPr lang="en-US" altLang="en-US" sz="800" dirty="0">
                <a:solidFill>
                  <a:srgbClr val="FFFFFF">
                    <a:lumMod val="50000"/>
                  </a:srgbClr>
                </a:solidFill>
                <a:latin typeface="+mn-lt"/>
              </a:rPr>
              <a:t>© 2017 CAQH, All Rights Reserved</a:t>
            </a:r>
          </a:p>
          <a:p>
            <a:pPr eaLnBrk="1" hangingPunct="1">
              <a:defRPr/>
            </a:pPr>
            <a:r>
              <a:rPr lang="en-US" altLang="en-US" sz="800" dirty="0">
                <a:solidFill>
                  <a:srgbClr val="FFFFFF">
                    <a:lumMod val="50000"/>
                  </a:srgbClr>
                </a:solidFill>
                <a:latin typeface="+mn-lt"/>
              </a:rPr>
              <a:t>Confidential &amp; Proprietary</a:t>
            </a:r>
          </a:p>
        </p:txBody>
      </p:sp>
    </p:spTree>
    <p:extLst>
      <p:ext uri="{BB962C8B-B14F-4D97-AF65-F5344CB8AC3E}">
        <p14:creationId xmlns:p14="http://schemas.microsoft.com/office/powerpoint/2010/main" val="140630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2E190B60-B6B0-4828-8A6E-AEFE17D1507E}" type="slidenum">
              <a:rPr>
                <a:solidFill>
                  <a:srgbClr val="FFFFFF">
                    <a:lumMod val="50000"/>
                  </a:srgbClr>
                </a:solidFill>
              </a:rPr>
              <a:pPr/>
              <a:t>‹#›</a:t>
            </a:fld>
            <a:endParaRPr dirty="0">
              <a:solidFill>
                <a:srgbClr val="FFFFFF">
                  <a:lumMod val="50000"/>
                </a:srgbClr>
              </a:solidFill>
            </a:endParaRPr>
          </a:p>
        </p:txBody>
      </p:sp>
      <p:sp>
        <p:nvSpPr>
          <p:cNvPr id="5" name="Content Placeholder 4"/>
          <p:cNvSpPr>
            <a:spLocks noGrp="1"/>
          </p:cNvSpPr>
          <p:nvPr>
            <p:ph sz="quarter" idx="11"/>
          </p:nvPr>
        </p:nvSpPr>
        <p:spPr>
          <a:xfrm>
            <a:off x="224369" y="1111252"/>
            <a:ext cx="11766551" cy="5256213"/>
          </a:xfrm>
        </p:spPr>
        <p:txBody>
          <a:bodyPr/>
          <a:lstStyle>
            <a:lvl2pPr>
              <a:spcBef>
                <a:spcPts val="450"/>
              </a:spcBef>
              <a:defRPr/>
            </a:lvl2pPr>
            <a:lvl3pPr>
              <a:spcBef>
                <a:spcPts val="450"/>
              </a:spcBef>
              <a:defRPr/>
            </a:lvl3pPr>
            <a:lvl4pPr>
              <a:spcBef>
                <a:spcPts val="450"/>
              </a:spcBef>
              <a:defRPr/>
            </a:lvl4pPr>
            <a:lvl5pPr>
              <a:spcBef>
                <a:spcPts val="45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9472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p>
        </p:txBody>
      </p:sp>
      <p:sp>
        <p:nvSpPr>
          <p:cNvPr id="3" name="Slide Number Placeholder 2"/>
          <p:cNvSpPr>
            <a:spLocks noGrp="1"/>
          </p:cNvSpPr>
          <p:nvPr>
            <p:ph type="sldNum" sz="quarter" idx="10"/>
          </p:nvPr>
        </p:nvSpPr>
        <p:spPr/>
        <p:txBody>
          <a:bodyPr/>
          <a:lstStyle/>
          <a:p>
            <a:fld id="{2E190B60-B6B0-4828-8A6E-AEFE17D1507E}" type="slidenum">
              <a:rPr>
                <a:solidFill>
                  <a:srgbClr val="FFFFFF">
                    <a:lumMod val="50000"/>
                  </a:srgbClr>
                </a:solidFill>
              </a:rPr>
              <a:pPr/>
              <a:t>‹#›</a:t>
            </a:fld>
            <a:endParaRPr dirty="0">
              <a:solidFill>
                <a:srgbClr val="FFFFFF">
                  <a:lumMod val="50000"/>
                </a:srgbClr>
              </a:solidFill>
            </a:endParaRPr>
          </a:p>
        </p:txBody>
      </p:sp>
    </p:spTree>
    <p:extLst>
      <p:ext uri="{BB962C8B-B14F-4D97-AF65-F5344CB8AC3E}">
        <p14:creationId xmlns:p14="http://schemas.microsoft.com/office/powerpoint/2010/main" val="53326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87680" y="1285876"/>
            <a:ext cx="11216640" cy="4810125"/>
          </a:xfrm>
        </p:spPr>
        <p:txBody>
          <a:bodyPr/>
          <a:lstStyle>
            <a:lvl1pPr>
              <a:spcBef>
                <a:spcPts val="1200"/>
              </a:spcBef>
              <a:defRPr/>
            </a:lvl1pPr>
            <a:lvl2pPr>
              <a:spcBef>
                <a:spcPts val="600"/>
              </a:spcBef>
              <a:defRPr/>
            </a:lvl2pPr>
            <a:lvl3pPr>
              <a:spcBef>
                <a:spcPts val="300"/>
              </a:spcBef>
              <a:defRPr sz="1400"/>
            </a:lvl3pPr>
            <a:lvl4pPr>
              <a:spcBef>
                <a:spcPts val="300"/>
              </a:spcBef>
              <a:defRPr sz="1400"/>
            </a:lvl4pPr>
            <a:lvl5pPr>
              <a:spcBef>
                <a:spcPts val="30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223707" y="134112"/>
            <a:ext cx="11766956" cy="743712"/>
          </a:xfrm>
          <a:prstGeom prst="rect">
            <a:avLst/>
          </a:prstGeom>
        </p:spPr>
        <p:txBody>
          <a:bodyPr anchor="ctr"/>
          <a:lstStyle/>
          <a:p>
            <a:r>
              <a:rPr lang="en-US"/>
              <a:t>Click to edit Master title style</a:t>
            </a:r>
            <a:endParaRPr lang="en-US" dirty="0"/>
          </a:p>
        </p:txBody>
      </p:sp>
      <p:sp>
        <p:nvSpPr>
          <p:cNvPr id="2" name="Slide Number Placeholder 1"/>
          <p:cNvSpPr>
            <a:spLocks noGrp="1"/>
          </p:cNvSpPr>
          <p:nvPr>
            <p:ph type="sldNum" sz="quarter" idx="10"/>
          </p:nvPr>
        </p:nvSpPr>
        <p:spPr/>
        <p:txBody>
          <a:bodyPr/>
          <a:lstStyle/>
          <a:p>
            <a:fld id="{1E3CF805-C863-4A58-8C9B-FCB27815E00B}" type="slidenum">
              <a:rPr lang="en-US" smtClean="0"/>
              <a:pPr/>
              <a:t>‹#›</a:t>
            </a:fld>
            <a:endParaRPr lang="en-US" dirty="0"/>
          </a:p>
        </p:txBody>
      </p:sp>
    </p:spTree>
    <p:extLst>
      <p:ext uri="{BB962C8B-B14F-4D97-AF65-F5344CB8AC3E}">
        <p14:creationId xmlns:p14="http://schemas.microsoft.com/office/powerpoint/2010/main" val="27624052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0" y="3"/>
            <a:ext cx="12192000" cy="1000125"/>
          </a:xfrm>
          <a:prstGeom prst="rect">
            <a:avLst/>
          </a:prstGeom>
          <a:gradFill flip="none" rotWithShape="1">
            <a:gsLst>
              <a:gs pos="100000">
                <a:srgbClr val="D8807E"/>
              </a:gs>
              <a:gs pos="100000">
                <a:srgbClr val="D77E7C">
                  <a:alpha val="28000"/>
                </a:srgbClr>
              </a:gs>
              <a:gs pos="92000">
                <a:srgbClr val="A31F34"/>
              </a:gs>
            </a:gsLst>
            <a:lin ang="0" scaled="0"/>
            <a:tileRect/>
          </a:gradFill>
          <a:ln>
            <a:noFill/>
          </a:ln>
          <a:effectLst>
            <a:outerShdw blurRad="228600" dist="38099" dir="6119970" rotWithShape="0">
              <a:srgbClr val="808080">
                <a:alpha val="42999"/>
              </a:srgbClr>
            </a:outerShdw>
          </a:effectLst>
          <a:extLst/>
        </p:spPr>
        <p:txBody>
          <a:bodyPr anchor="b"/>
          <a:lstStyle/>
          <a:p>
            <a:pPr algn="ctr" defTabSz="342900">
              <a:defRPr/>
            </a:pPr>
            <a:endParaRPr lang="en-US" sz="1350" dirty="0">
              <a:solidFill>
                <a:prstClr val="white"/>
              </a:solidFill>
              <a:ea typeface="ＭＳ Ｐゴシック" panose="020B0600070205080204" pitchFamily="34" charset="-128"/>
            </a:endParaRPr>
          </a:p>
        </p:txBody>
      </p:sp>
      <p:sp>
        <p:nvSpPr>
          <p:cNvPr id="1027" name="Rectangle 3"/>
          <p:cNvSpPr>
            <a:spLocks noGrp="1" noChangeArrowheads="1"/>
          </p:cNvSpPr>
          <p:nvPr>
            <p:ph type="body" idx="1"/>
          </p:nvPr>
        </p:nvSpPr>
        <p:spPr bwMode="auto">
          <a:xfrm>
            <a:off x="224369" y="1144590"/>
            <a:ext cx="11766551" cy="4951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&gt; Third level</a:t>
            </a:r>
          </a:p>
        </p:txBody>
      </p:sp>
      <p:cxnSp>
        <p:nvCxnSpPr>
          <p:cNvPr id="2" name="Straight Connector 8"/>
          <p:cNvCxnSpPr>
            <a:cxnSpLocks noChangeShapeType="1"/>
          </p:cNvCxnSpPr>
          <p:nvPr userDrawn="1"/>
        </p:nvCxnSpPr>
        <p:spPr bwMode="auto">
          <a:xfrm>
            <a:off x="472440" y="6402391"/>
            <a:ext cx="11247120" cy="1587"/>
          </a:xfrm>
          <a:prstGeom prst="line">
            <a:avLst/>
          </a:prstGeom>
          <a:noFill/>
          <a:ln w="9525" algn="ctr">
            <a:solidFill>
              <a:srgbClr val="A31F34"/>
            </a:solidFill>
            <a:round/>
            <a:headEnd/>
            <a:tailEnd/>
          </a:ln>
          <a:extLst>
            <a:ext uri="{909E8E84-426E-40dd-AFC4-6F175D3DCCD1}">
              <a14:hiddenFill xmlns:a14="http://schemas.microsoft.com/office/drawing/2010/main" xmlns="">
                <a:noFill/>
              </a14:hiddenFill>
            </a:ext>
          </a:extLst>
        </p:spPr>
      </p:cxnSp>
      <p:pic>
        <p:nvPicPr>
          <p:cNvPr id="1031" name="Picture 8"/>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958410" y="6470661"/>
            <a:ext cx="761150" cy="3262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5"/>
          <p:cNvSpPr>
            <a:spLocks noChangeArrowheads="1"/>
          </p:cNvSpPr>
          <p:nvPr userDrawn="1"/>
        </p:nvSpPr>
        <p:spPr bwMode="auto">
          <a:xfrm>
            <a:off x="472440" y="6548440"/>
            <a:ext cx="4500033" cy="230899"/>
          </a:xfrm>
          <a:prstGeom prst="rect">
            <a:avLst/>
          </a:prstGeom>
          <a:noFill/>
          <a:ln>
            <a:noFill/>
          </a:ln>
          <a:extLst/>
        </p:spPr>
        <p:txBody>
          <a:bodyPr anchor="b"/>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r>
              <a:rPr lang="en-US" altLang="en-US" sz="800" dirty="0">
                <a:solidFill>
                  <a:srgbClr val="FFFFFF">
                    <a:lumMod val="50000"/>
                  </a:srgbClr>
                </a:solidFill>
                <a:latin typeface="+mn-lt"/>
              </a:rPr>
              <a:t>© 2017 CAQH, All Rights Reserved</a:t>
            </a:r>
          </a:p>
          <a:p>
            <a:pPr eaLnBrk="1" hangingPunct="1">
              <a:defRPr/>
            </a:pPr>
            <a:r>
              <a:rPr lang="en-US" altLang="en-US" sz="800" dirty="0">
                <a:solidFill>
                  <a:srgbClr val="FFFFFF">
                    <a:lumMod val="50000"/>
                  </a:srgbClr>
                </a:solidFill>
                <a:latin typeface="+mn-lt"/>
              </a:rPr>
              <a:t>Confidential &amp; Proprietary</a:t>
            </a:r>
          </a:p>
        </p:txBody>
      </p:sp>
      <p:sp>
        <p:nvSpPr>
          <p:cNvPr id="12" name="Rectangle 2"/>
          <p:cNvSpPr>
            <a:spLocks noGrp="1" noChangeArrowheads="1"/>
          </p:cNvSpPr>
          <p:nvPr>
            <p:ph type="title"/>
          </p:nvPr>
        </p:nvSpPr>
        <p:spPr bwMode="auto">
          <a:xfrm>
            <a:off x="224369" y="234953"/>
            <a:ext cx="11766551" cy="6520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3" name="Slide Number Placeholder 2"/>
          <p:cNvSpPr>
            <a:spLocks noGrp="1"/>
          </p:cNvSpPr>
          <p:nvPr>
            <p:ph type="sldNum" sz="quarter" idx="4"/>
          </p:nvPr>
        </p:nvSpPr>
        <p:spPr>
          <a:xfrm>
            <a:off x="4724400" y="6414214"/>
            <a:ext cx="2743200" cy="365125"/>
          </a:xfrm>
          <a:prstGeom prst="rect">
            <a:avLst/>
          </a:prstGeom>
          <a:noFill/>
          <a:ln>
            <a:noFill/>
          </a:ln>
        </p:spPr>
        <p:txBody>
          <a:bodyPr anchor="b"/>
          <a:lstStyle>
            <a:lvl1pPr algn="ctr">
              <a:defRPr lang="en-US" sz="800" smtClean="0">
                <a:solidFill>
                  <a:schemeClr val="bg1">
                    <a:lumMod val="50000"/>
                  </a:schemeClr>
                </a:solidFill>
                <a:latin typeface="+mn-lt"/>
              </a:defRPr>
            </a:lvl1pPr>
          </a:lstStyle>
          <a:p>
            <a:fld id="{2E190B60-B6B0-4828-8A6E-AEFE17D1507E}" type="slidenum">
              <a:rPr lang="en-US" smtClean="0">
                <a:solidFill>
                  <a:srgbClr val="FFFFFF">
                    <a:lumMod val="50000"/>
                  </a:srgbClr>
                </a:solidFill>
              </a:rPr>
              <a:pPr/>
              <a:t>‹#›</a:t>
            </a:fld>
            <a:endParaRPr lang="en-US" dirty="0">
              <a:solidFill>
                <a:srgbClr val="FFFFFF">
                  <a:lumMod val="50000"/>
                </a:srgbClr>
              </a:solidFill>
            </a:endParaRPr>
          </a:p>
        </p:txBody>
      </p:sp>
    </p:spTree>
    <p:extLst>
      <p:ext uri="{BB962C8B-B14F-4D97-AF65-F5344CB8AC3E}">
        <p14:creationId xmlns:p14="http://schemas.microsoft.com/office/powerpoint/2010/main" val="2078054381"/>
      </p:ext>
    </p:extLst>
  </p:cSld>
  <p:clrMap bg1="lt1" tx1="dk1" bg2="lt2" tx2="dk2" accent1="accent1" accent2="accent2" accent3="accent3" accent4="accent4" accent5="accent5" accent6="accent6" hlink="hlink" folHlink="folHlink"/>
  <p:sldLayoutIdLst>
    <p:sldLayoutId id="2147487097" r:id="rId1"/>
    <p:sldLayoutId id="2147487098" r:id="rId2"/>
    <p:sldLayoutId id="2147487099" r:id="rId3"/>
    <p:sldLayoutId id="2147487100" r:id="rId4"/>
  </p:sldLayoutIdLst>
  <p:hf hdr="0" ftr="0" dt="0"/>
  <p:txStyles>
    <p:titleStyle>
      <a:lvl1pPr algn="l" rtl="0" eaLnBrk="0" fontAlgn="base" hangingPunct="0">
        <a:spcBef>
          <a:spcPct val="0"/>
        </a:spcBef>
        <a:spcAft>
          <a:spcPct val="0"/>
        </a:spcAft>
        <a:defRPr sz="2400">
          <a:solidFill>
            <a:schemeClr val="bg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1800">
          <a:solidFill>
            <a:schemeClr val="bg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1800">
          <a:solidFill>
            <a:schemeClr val="bg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1800">
          <a:solidFill>
            <a:schemeClr val="bg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1800">
          <a:solidFill>
            <a:schemeClr val="bg1"/>
          </a:solidFill>
          <a:latin typeface="Arial" panose="020B0604020202020204" pitchFamily="34" charset="0"/>
          <a:cs typeface="Arial" panose="020B0604020202020204" pitchFamily="34" charset="0"/>
        </a:defRPr>
      </a:lvl5pPr>
      <a:lvl6pPr marL="342900" algn="l" rtl="0" fontAlgn="base">
        <a:spcBef>
          <a:spcPct val="0"/>
        </a:spcBef>
        <a:spcAft>
          <a:spcPct val="0"/>
        </a:spcAft>
        <a:defRPr sz="2100">
          <a:solidFill>
            <a:srgbClr val="070359"/>
          </a:solidFill>
          <a:latin typeface="Times New Roman" pitchFamily="18" charset="0"/>
        </a:defRPr>
      </a:lvl6pPr>
      <a:lvl7pPr marL="685800" algn="l" rtl="0" fontAlgn="base">
        <a:spcBef>
          <a:spcPct val="0"/>
        </a:spcBef>
        <a:spcAft>
          <a:spcPct val="0"/>
        </a:spcAft>
        <a:defRPr sz="2100">
          <a:solidFill>
            <a:srgbClr val="070359"/>
          </a:solidFill>
          <a:latin typeface="Times New Roman" pitchFamily="18" charset="0"/>
        </a:defRPr>
      </a:lvl7pPr>
      <a:lvl8pPr marL="1028700" algn="l" rtl="0" fontAlgn="base">
        <a:spcBef>
          <a:spcPct val="0"/>
        </a:spcBef>
        <a:spcAft>
          <a:spcPct val="0"/>
        </a:spcAft>
        <a:defRPr sz="2100">
          <a:solidFill>
            <a:srgbClr val="070359"/>
          </a:solidFill>
          <a:latin typeface="Times New Roman" pitchFamily="18" charset="0"/>
        </a:defRPr>
      </a:lvl8pPr>
      <a:lvl9pPr marL="1371600" algn="l" rtl="0" fontAlgn="base">
        <a:spcBef>
          <a:spcPct val="0"/>
        </a:spcBef>
        <a:spcAft>
          <a:spcPct val="0"/>
        </a:spcAft>
        <a:defRPr sz="2100">
          <a:solidFill>
            <a:srgbClr val="070359"/>
          </a:solidFill>
          <a:latin typeface="Times New Roman" pitchFamily="18" charset="0"/>
        </a:defRPr>
      </a:lvl9pPr>
    </p:titleStyle>
    <p:bodyStyle>
      <a:lvl1pPr marL="257175" indent="-257175" algn="l" rtl="0" eaLnBrk="0" fontAlgn="base" hangingPunct="0">
        <a:spcBef>
          <a:spcPts val="900"/>
        </a:spcBef>
        <a:spcAft>
          <a:spcPct val="0"/>
        </a:spcAft>
        <a:buClr>
          <a:srgbClr val="404040"/>
        </a:buClr>
        <a:buFont typeface="Wingdings" panose="05000000000000000000" pitchFamily="2" charset="2"/>
        <a:buChar char="§"/>
        <a:defRPr>
          <a:solidFill>
            <a:srgbClr val="404040"/>
          </a:solidFill>
          <a:latin typeface="+mn-lt"/>
          <a:ea typeface="+mn-ea"/>
          <a:cs typeface="+mn-cs"/>
        </a:defRPr>
      </a:lvl1pPr>
      <a:lvl2pPr marL="557213" indent="-214313" algn="l" rtl="0" eaLnBrk="0" fontAlgn="base" hangingPunct="0">
        <a:spcBef>
          <a:spcPts val="450"/>
        </a:spcBef>
        <a:spcAft>
          <a:spcPct val="0"/>
        </a:spcAft>
        <a:buClr>
          <a:srgbClr val="05023E"/>
        </a:buClr>
        <a:buChar char="–"/>
        <a:defRPr sz="1400">
          <a:solidFill>
            <a:srgbClr val="404040"/>
          </a:solidFill>
          <a:latin typeface="+mn-lt"/>
        </a:defRPr>
      </a:lvl2pPr>
      <a:lvl3pPr marL="685800" algn="l" rtl="0" eaLnBrk="0" fontAlgn="base" hangingPunct="0">
        <a:spcBef>
          <a:spcPts val="450"/>
        </a:spcBef>
        <a:spcAft>
          <a:spcPct val="0"/>
        </a:spcAft>
        <a:buClr>
          <a:srgbClr val="05023E"/>
        </a:buClr>
        <a:defRPr sz="1400">
          <a:solidFill>
            <a:srgbClr val="404040"/>
          </a:solidFill>
          <a:latin typeface="+mn-lt"/>
        </a:defRPr>
      </a:lvl3pPr>
      <a:lvl4pPr marL="1200150" indent="-171450" algn="l" rtl="0" eaLnBrk="0" fontAlgn="base" hangingPunct="0">
        <a:spcBef>
          <a:spcPts val="225"/>
        </a:spcBef>
        <a:spcAft>
          <a:spcPct val="0"/>
        </a:spcAft>
        <a:buClr>
          <a:srgbClr val="05023E"/>
        </a:buClr>
        <a:buChar char="–"/>
        <a:defRPr sz="1050">
          <a:solidFill>
            <a:srgbClr val="606060"/>
          </a:solidFill>
          <a:latin typeface="+mn-lt"/>
        </a:defRPr>
      </a:lvl4pPr>
      <a:lvl5pPr marL="1543050" indent="-171450" algn="l" rtl="0" eaLnBrk="0" fontAlgn="base" hangingPunct="0">
        <a:spcBef>
          <a:spcPts val="225"/>
        </a:spcBef>
        <a:spcAft>
          <a:spcPct val="0"/>
        </a:spcAft>
        <a:buClr>
          <a:srgbClr val="05023E"/>
        </a:buClr>
        <a:buChar char="»"/>
        <a:defRPr sz="1050">
          <a:solidFill>
            <a:srgbClr val="606060"/>
          </a:solidFill>
          <a:latin typeface="+mn-lt"/>
        </a:defRPr>
      </a:lvl5pPr>
      <a:lvl6pPr marL="1885950" indent="-171450" algn="l" rtl="0" fontAlgn="base">
        <a:spcBef>
          <a:spcPct val="20000"/>
        </a:spcBef>
        <a:spcAft>
          <a:spcPct val="0"/>
        </a:spcAft>
        <a:buClr>
          <a:srgbClr val="05023E"/>
        </a:buClr>
        <a:buChar char="»"/>
        <a:defRPr sz="900">
          <a:solidFill>
            <a:srgbClr val="070359"/>
          </a:solidFill>
          <a:latin typeface="+mn-lt"/>
        </a:defRPr>
      </a:lvl6pPr>
      <a:lvl7pPr marL="2228850" indent="-171450" algn="l" rtl="0" fontAlgn="base">
        <a:spcBef>
          <a:spcPct val="20000"/>
        </a:spcBef>
        <a:spcAft>
          <a:spcPct val="0"/>
        </a:spcAft>
        <a:buClr>
          <a:srgbClr val="05023E"/>
        </a:buClr>
        <a:buChar char="»"/>
        <a:defRPr sz="900">
          <a:solidFill>
            <a:srgbClr val="070359"/>
          </a:solidFill>
          <a:latin typeface="+mn-lt"/>
        </a:defRPr>
      </a:lvl7pPr>
      <a:lvl8pPr marL="2571750" indent="-171450" algn="l" rtl="0" fontAlgn="base">
        <a:spcBef>
          <a:spcPct val="20000"/>
        </a:spcBef>
        <a:spcAft>
          <a:spcPct val="0"/>
        </a:spcAft>
        <a:buClr>
          <a:srgbClr val="05023E"/>
        </a:buClr>
        <a:buChar char="»"/>
        <a:defRPr sz="900">
          <a:solidFill>
            <a:srgbClr val="070359"/>
          </a:solidFill>
          <a:latin typeface="+mn-lt"/>
        </a:defRPr>
      </a:lvl8pPr>
      <a:lvl9pPr marL="2914650" indent="-171450" algn="l" rtl="0" fontAlgn="base">
        <a:spcBef>
          <a:spcPct val="20000"/>
        </a:spcBef>
        <a:spcAft>
          <a:spcPct val="0"/>
        </a:spcAft>
        <a:buClr>
          <a:srgbClr val="05023E"/>
        </a:buClr>
        <a:buChar char="»"/>
        <a:defRPr sz="900">
          <a:solidFill>
            <a:srgbClr val="070359"/>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mailto:documents@proview.caqh.or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p:txBody>
          <a:bodyPr/>
          <a:lstStyle/>
          <a:p>
            <a:r>
              <a:rPr lang="en-US" altLang="en-US" dirty="0"/>
              <a:t>CAQH ProView™</a:t>
            </a:r>
            <a:endParaRPr lang="en-US" dirty="0"/>
          </a:p>
        </p:txBody>
      </p:sp>
      <p:sp>
        <p:nvSpPr>
          <p:cNvPr id="6" name="Subtitle 5"/>
          <p:cNvSpPr>
            <a:spLocks noGrp="1"/>
          </p:cNvSpPr>
          <p:nvPr>
            <p:ph type="subTitle" sz="quarter" idx="1"/>
          </p:nvPr>
        </p:nvSpPr>
        <p:spPr>
          <a:xfrm>
            <a:off x="8109096" y="3969298"/>
            <a:ext cx="3779520" cy="1562358"/>
          </a:xfrm>
        </p:spPr>
        <p:txBody>
          <a:bodyPr/>
          <a:lstStyle/>
          <a:p>
            <a:r>
              <a:rPr lang="en-US" sz="2000" dirty="0"/>
              <a:t>Document Submission, Acceptance, and Validation Process</a:t>
            </a:r>
          </a:p>
        </p:txBody>
      </p:sp>
    </p:spTree>
    <p:extLst>
      <p:ext uri="{BB962C8B-B14F-4D97-AF65-F5344CB8AC3E}">
        <p14:creationId xmlns:p14="http://schemas.microsoft.com/office/powerpoint/2010/main" val="1224093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133290"/>
            <a:ext cx="11216640" cy="4810125"/>
          </a:xfrm>
        </p:spPr>
        <p:txBody>
          <a:bodyPr/>
          <a:lstStyle/>
          <a:p>
            <a:pPr marL="0" indent="0">
              <a:buNone/>
            </a:pPr>
            <a:r>
              <a:rPr lang="en-US" dirty="0"/>
              <a:t>Following are the validation rules for Professional Liability Insurance approval:</a:t>
            </a:r>
          </a:p>
          <a:p>
            <a:r>
              <a:rPr lang="en-US" dirty="0"/>
              <a:t>Details on the  Professional Liability Insurance document such as the </a:t>
            </a:r>
            <a:r>
              <a:rPr lang="en-US" b="1" u="sng" dirty="0">
                <a:solidFill>
                  <a:srgbClr val="FF0000"/>
                </a:solidFill>
              </a:rPr>
              <a:t>Policy Number</a:t>
            </a:r>
            <a:r>
              <a:rPr lang="en-US" dirty="0"/>
              <a:t>, </a:t>
            </a:r>
            <a:r>
              <a:rPr lang="en-US" b="1" u="sng" dirty="0">
                <a:solidFill>
                  <a:srgbClr val="FF0000"/>
                </a:solidFill>
              </a:rPr>
              <a:t>Expiration Date</a:t>
            </a:r>
            <a:r>
              <a:rPr lang="en-US" dirty="0"/>
              <a:t>, and the </a:t>
            </a:r>
            <a:r>
              <a:rPr lang="en-US" b="1" u="sng" dirty="0">
                <a:solidFill>
                  <a:srgbClr val="FF0000"/>
                </a:solidFill>
              </a:rPr>
              <a:t>Provider Name</a:t>
            </a:r>
            <a:r>
              <a:rPr lang="en-US" b="1" dirty="0">
                <a:solidFill>
                  <a:srgbClr val="FF0000"/>
                </a:solidFill>
              </a:rPr>
              <a:t> </a:t>
            </a:r>
            <a:r>
              <a:rPr lang="en-US" dirty="0"/>
              <a:t>MUST MATCH the details entered in the profile.</a:t>
            </a:r>
          </a:p>
        </p:txBody>
      </p:sp>
      <p:sp>
        <p:nvSpPr>
          <p:cNvPr id="3" name="Title 2"/>
          <p:cNvSpPr>
            <a:spLocks noGrp="1"/>
          </p:cNvSpPr>
          <p:nvPr>
            <p:ph type="title"/>
          </p:nvPr>
        </p:nvSpPr>
        <p:spPr/>
        <p:txBody>
          <a:bodyPr/>
          <a:lstStyle/>
          <a:p>
            <a:r>
              <a:rPr lang="en-US" dirty="0"/>
              <a:t>Professional Liability Insurance Validation – Policy Number Match</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90843771"/>
              </p:ext>
            </p:extLst>
          </p:nvPr>
        </p:nvGraphicFramePr>
        <p:xfrm>
          <a:off x="487680" y="2403204"/>
          <a:ext cx="11216640" cy="3587390"/>
        </p:xfrm>
        <a:graphic>
          <a:graphicData uri="http://schemas.openxmlformats.org/drawingml/2006/table">
            <a:tbl>
              <a:tblPr>
                <a:tableStyleId>{22838BEF-8BB2-4498-84A7-C5851F593DF1}</a:tableStyleId>
              </a:tblPr>
              <a:tblGrid>
                <a:gridCol w="1354567">
                  <a:extLst>
                    <a:ext uri="{9D8B030D-6E8A-4147-A177-3AD203B41FA5}">
                      <a16:colId xmlns:a16="http://schemas.microsoft.com/office/drawing/2014/main" val="20000"/>
                    </a:ext>
                  </a:extLst>
                </a:gridCol>
                <a:gridCol w="9862073">
                  <a:extLst>
                    <a:ext uri="{9D8B030D-6E8A-4147-A177-3AD203B41FA5}">
                      <a16:colId xmlns:a16="http://schemas.microsoft.com/office/drawing/2014/main" val="20001"/>
                    </a:ext>
                  </a:extLst>
                </a:gridCol>
              </a:tblGrid>
              <a:tr h="837359">
                <a:tc rowSpan="5">
                  <a:txBody>
                    <a:bodyPr/>
                    <a:lstStyle/>
                    <a:p>
                      <a:pPr algn="ctr" fontAlgn="ctr"/>
                      <a:r>
                        <a:rPr lang="en-US" sz="1800" b="1" u="none" strike="noStrike" dirty="0">
                          <a:effectLst/>
                        </a:rPr>
                        <a:t>Policy Number</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u="none" strike="noStrike" dirty="0">
                          <a:effectLst/>
                        </a:rPr>
                        <a:t>If the Professional Liability Insurance document shows </a:t>
                      </a:r>
                      <a:r>
                        <a:rPr lang="en-US" sz="1800" b="1" u="none" strike="noStrike" dirty="0">
                          <a:effectLst/>
                        </a:rPr>
                        <a:t>Self-Insured</a:t>
                      </a:r>
                      <a:r>
                        <a:rPr lang="en-US" sz="1800" u="none" strike="noStrike" dirty="0">
                          <a:effectLst/>
                        </a:rPr>
                        <a:t>, </a:t>
                      </a:r>
                      <a:r>
                        <a:rPr lang="en-US" sz="1800" b="1" u="none" strike="noStrike" dirty="0">
                          <a:effectLst/>
                        </a:rPr>
                        <a:t>Self-Insurance</a:t>
                      </a:r>
                      <a:r>
                        <a:rPr lang="en-US" sz="1800" u="none" strike="noStrike" dirty="0">
                          <a:effectLst/>
                        </a:rPr>
                        <a:t>, or </a:t>
                      </a:r>
                      <a:r>
                        <a:rPr lang="en-US" sz="1800" b="1" u="none" strike="noStrike" dirty="0">
                          <a:effectLst/>
                        </a:rPr>
                        <a:t>N/A</a:t>
                      </a:r>
                      <a:r>
                        <a:rPr lang="en-US" sz="1800" u="none" strike="noStrike" dirty="0">
                          <a:effectLst/>
                        </a:rPr>
                        <a:t> as the policy number, enter the same (Self-Insured, Self-Insurance, or N/A whichever is applicable) on the Provider's profile</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510986">
                <a:tc vMerge="1">
                  <a:txBody>
                    <a:bodyPr/>
                    <a:lstStyle/>
                    <a:p>
                      <a:endParaRPr lang="en-US"/>
                    </a:p>
                  </a:txBody>
                  <a:tcPr/>
                </a:tc>
                <a:tc>
                  <a:txBody>
                    <a:bodyPr/>
                    <a:lstStyle/>
                    <a:p>
                      <a:pPr algn="l" fontAlgn="ctr"/>
                      <a:r>
                        <a:rPr lang="en-US" sz="1800" u="none" strike="noStrike" dirty="0">
                          <a:effectLst/>
                        </a:rPr>
                        <a:t>If the Professional Liability Insurance document </a:t>
                      </a:r>
                      <a:r>
                        <a:rPr lang="en-US" sz="1800" u="none" strike="noStrike" dirty="0">
                          <a:solidFill>
                            <a:schemeClr val="tx1"/>
                          </a:solidFill>
                          <a:effectLst/>
                        </a:rPr>
                        <a:t>does</a:t>
                      </a:r>
                      <a:r>
                        <a:rPr lang="en-US" sz="1800" u="none" strike="noStrike" dirty="0">
                          <a:effectLst/>
                        </a:rPr>
                        <a:t> </a:t>
                      </a:r>
                      <a:r>
                        <a:rPr lang="en-US" sz="1800" b="1" u="none" strike="noStrike" dirty="0">
                          <a:effectLst/>
                        </a:rPr>
                        <a:t>NOT</a:t>
                      </a:r>
                      <a:r>
                        <a:rPr lang="en-US" sz="1800" u="none" strike="noStrike" dirty="0">
                          <a:effectLst/>
                        </a:rPr>
                        <a:t> include a policy number, you may enter either </a:t>
                      </a:r>
                      <a:r>
                        <a:rPr lang="en-US" sz="1800" b="1" u="none" strike="noStrike" dirty="0">
                          <a:effectLst/>
                        </a:rPr>
                        <a:t>N/A </a:t>
                      </a:r>
                      <a:r>
                        <a:rPr lang="en-US" sz="1800" b="0" u="none" strike="noStrike" dirty="0">
                          <a:effectLst/>
                        </a:rPr>
                        <a:t>or</a:t>
                      </a:r>
                      <a:r>
                        <a:rPr lang="en-US" sz="1800" b="1" u="none" strike="noStrike" dirty="0">
                          <a:effectLst/>
                        </a:rPr>
                        <a:t> None</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779929">
                <a:tc vMerge="1">
                  <a:txBody>
                    <a:bodyPr/>
                    <a:lstStyle/>
                    <a:p>
                      <a:endParaRPr lang="en-US"/>
                    </a:p>
                  </a:txBody>
                  <a:tcPr/>
                </a:tc>
                <a:tc>
                  <a:txBody>
                    <a:bodyPr/>
                    <a:lstStyle/>
                    <a:p>
                      <a:pPr algn="l" fontAlgn="ctr"/>
                      <a:r>
                        <a:rPr lang="en-US" sz="1800" u="none" strike="noStrike" dirty="0">
                          <a:effectLst/>
                        </a:rPr>
                        <a:t>If the document is showing a Master Policy ID and a Policy ID, enter the </a:t>
                      </a:r>
                      <a:r>
                        <a:rPr lang="en-US" sz="1800" b="1" u="none" strike="noStrike" dirty="0">
                          <a:effectLst/>
                        </a:rPr>
                        <a:t>Master Policy ID number </a:t>
                      </a:r>
                      <a:r>
                        <a:rPr lang="en-US" sz="1800" u="none" strike="noStrike" dirty="0">
                          <a:effectLst/>
                        </a:rPr>
                        <a:t>in the </a:t>
                      </a:r>
                      <a:r>
                        <a:rPr lang="en-US" sz="1800" b="0" u="none" strike="noStrike" dirty="0">
                          <a:effectLst/>
                        </a:rPr>
                        <a:t>Policy Number field</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806822">
                <a:tc vMerge="1">
                  <a:txBody>
                    <a:bodyPr/>
                    <a:lstStyle/>
                    <a:p>
                      <a:endParaRPr lang="en-US"/>
                    </a:p>
                  </a:txBody>
                  <a:tcPr/>
                </a:tc>
                <a:tc>
                  <a:txBody>
                    <a:bodyPr/>
                    <a:lstStyle/>
                    <a:p>
                      <a:pPr algn="l" fontAlgn="ctr"/>
                      <a:r>
                        <a:rPr lang="en-US" sz="1800" u="none" strike="noStrike" dirty="0">
                          <a:effectLst/>
                        </a:rPr>
                        <a:t>ACORD forms which include a </a:t>
                      </a:r>
                      <a:r>
                        <a:rPr lang="en-US" sz="1800" b="1" u="none" strike="noStrike" dirty="0">
                          <a:effectLst/>
                        </a:rPr>
                        <a:t>CGL (Commercial General Liability)</a:t>
                      </a:r>
                      <a:r>
                        <a:rPr lang="en-US" sz="1800" u="none" strike="noStrike" dirty="0">
                          <a:effectLst/>
                        </a:rPr>
                        <a:t>, Umbrella, Worker's Compensation and Employers' Liability, use the CGL number as the </a:t>
                      </a:r>
                      <a:r>
                        <a:rPr lang="en-US" sz="1800" b="0" u="none" strike="noStrike" dirty="0">
                          <a:effectLst/>
                        </a:rPr>
                        <a:t>Policy Number</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r h="605115">
                <a:tc vMerge="1">
                  <a:txBody>
                    <a:bodyPr/>
                    <a:lstStyle/>
                    <a:p>
                      <a:endParaRPr lang="en-US"/>
                    </a:p>
                  </a:txBody>
                  <a:tcPr/>
                </a:tc>
                <a:tc>
                  <a:txBody>
                    <a:bodyPr/>
                    <a:lstStyle/>
                    <a:p>
                      <a:pPr algn="l" fontAlgn="ctr"/>
                      <a:r>
                        <a:rPr lang="en-US" sz="1800" u="none" strike="noStrike" dirty="0">
                          <a:effectLst/>
                        </a:rPr>
                        <a:t>For FTCA documents, you may enter </a:t>
                      </a:r>
                      <a:r>
                        <a:rPr lang="en-US" sz="1800" b="1" u="none" strike="noStrike" dirty="0">
                          <a:effectLst/>
                        </a:rPr>
                        <a:t>'FTCA' </a:t>
                      </a:r>
                      <a:r>
                        <a:rPr lang="en-US" sz="1800" u="none" strike="noStrike" dirty="0">
                          <a:effectLst/>
                        </a:rPr>
                        <a:t>in the </a:t>
                      </a:r>
                      <a:r>
                        <a:rPr lang="en-US" sz="1800" b="0" u="none" strike="noStrike" dirty="0">
                          <a:effectLst/>
                        </a:rPr>
                        <a:t>Policy Number field</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3161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057277"/>
            <a:ext cx="11216640" cy="4810125"/>
          </a:xfrm>
        </p:spPr>
        <p:txBody>
          <a:bodyPr/>
          <a:lstStyle/>
          <a:p>
            <a:r>
              <a:rPr lang="en-US" dirty="0"/>
              <a:t>The Expiration Date on the Professional Liability Insurance document MUST exactly match the Expiration Date of the Professional Liability Insurance record in the profile.</a:t>
            </a:r>
          </a:p>
        </p:txBody>
      </p:sp>
      <p:sp>
        <p:nvSpPr>
          <p:cNvPr id="3" name="Title 2"/>
          <p:cNvSpPr>
            <a:spLocks noGrp="1"/>
          </p:cNvSpPr>
          <p:nvPr>
            <p:ph type="title"/>
          </p:nvPr>
        </p:nvSpPr>
        <p:spPr/>
        <p:txBody>
          <a:bodyPr/>
          <a:lstStyle/>
          <a:p>
            <a:r>
              <a:rPr lang="en-US" dirty="0"/>
              <a:t>Professional Liability Insurance Validation – Expiration Date Match</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4928623"/>
              </p:ext>
            </p:extLst>
          </p:nvPr>
        </p:nvGraphicFramePr>
        <p:xfrm>
          <a:off x="487680" y="1775014"/>
          <a:ext cx="11216640" cy="4660935"/>
        </p:xfrm>
        <a:graphic>
          <a:graphicData uri="http://schemas.openxmlformats.org/drawingml/2006/table">
            <a:tbl>
              <a:tblPr>
                <a:tableStyleId>{69CF1AB2-1976-4502-BF36-3FF5EA218861}</a:tableStyleId>
              </a:tblPr>
              <a:tblGrid>
                <a:gridCol w="1233544">
                  <a:extLst>
                    <a:ext uri="{9D8B030D-6E8A-4147-A177-3AD203B41FA5}">
                      <a16:colId xmlns:a16="http://schemas.microsoft.com/office/drawing/2014/main" val="20000"/>
                    </a:ext>
                  </a:extLst>
                </a:gridCol>
                <a:gridCol w="9983096">
                  <a:extLst>
                    <a:ext uri="{9D8B030D-6E8A-4147-A177-3AD203B41FA5}">
                      <a16:colId xmlns:a16="http://schemas.microsoft.com/office/drawing/2014/main" val="20001"/>
                    </a:ext>
                  </a:extLst>
                </a:gridCol>
              </a:tblGrid>
              <a:tr h="1653986">
                <a:tc rowSpan="3">
                  <a:txBody>
                    <a:bodyPr/>
                    <a:lstStyle/>
                    <a:p>
                      <a:pPr algn="ctr" fontAlgn="ctr"/>
                      <a:r>
                        <a:rPr lang="en-US" sz="1600" b="1" u="none" strike="noStrike" dirty="0">
                          <a:effectLst/>
                        </a:rPr>
                        <a:t>Expiration Dates</a:t>
                      </a:r>
                      <a:endParaRPr lang="en-US" sz="1600" b="1" i="0" u="none" strike="noStrike" dirty="0">
                        <a:solidFill>
                          <a:srgbClr val="000000"/>
                        </a:solidFill>
                        <a:effectLst/>
                        <a:latin typeface="Calibri" panose="020F0502020204030204" pitchFamily="34" charset="0"/>
                      </a:endParaRPr>
                    </a:p>
                  </a:txBody>
                  <a:tcPr marL="9325" marR="9325" marT="9325" marB="0" anchor="ctr"/>
                </a:tc>
                <a:tc>
                  <a:txBody>
                    <a:bodyPr/>
                    <a:lstStyle/>
                    <a:p>
                      <a:pPr algn="l" fontAlgn="ctr"/>
                      <a:r>
                        <a:rPr lang="en-US" sz="1600" b="1" u="none" strike="noStrike" dirty="0">
                          <a:effectLst/>
                        </a:rPr>
                        <a:t>*Professional Liability Insurance documents with automatic renewal/infinite expiration dates </a:t>
                      </a:r>
                      <a:br>
                        <a:rPr lang="en-US" sz="1600" u="none" strike="noStrike" dirty="0">
                          <a:effectLst/>
                        </a:rPr>
                      </a:br>
                      <a:r>
                        <a:rPr lang="en-US" sz="1600" u="none" strike="noStrike" dirty="0">
                          <a:effectLst/>
                        </a:rPr>
                        <a:t>       - Every Professional Liability Insurance record and document in CAQH</a:t>
                      </a:r>
                      <a:r>
                        <a:rPr lang="en-US" sz="1600" u="none" strike="noStrike" baseline="0" dirty="0">
                          <a:effectLst/>
                        </a:rPr>
                        <a:t> ProView</a:t>
                      </a:r>
                      <a:r>
                        <a:rPr lang="en-US" sz="1600" u="none" strike="noStrike" dirty="0">
                          <a:effectLst/>
                        </a:rPr>
                        <a:t> should have a shelf-life of 1 year</a:t>
                      </a:r>
                      <a:br>
                        <a:rPr lang="en-US" sz="1600" u="none" strike="noStrike" dirty="0">
                          <a:effectLst/>
                        </a:rPr>
                      </a:br>
                      <a:r>
                        <a:rPr lang="en-US" sz="1600" u="none" strike="noStrike" dirty="0">
                          <a:effectLst/>
                        </a:rPr>
                        <a:t>       - If a face sheet has an expiration date of “unlimited”, enter an expiration date of one year from the date the document was uploaded or the date the document was sent for e-mailed or mailed documents</a:t>
                      </a:r>
                      <a:br>
                        <a:rPr lang="en-US" sz="1600" u="none" strike="noStrike" dirty="0">
                          <a:effectLst/>
                        </a:rPr>
                      </a:br>
                      <a:r>
                        <a:rPr lang="en-US" sz="1600" u="none" strike="noStrike" dirty="0">
                          <a:effectLst/>
                        </a:rPr>
                        <a:t>        - The Provider is required to renew this policy each year and upload a corresponding document each year (it may be the same document but it needs to be re-uploaded for the renewed record)</a:t>
                      </a:r>
                      <a:endParaRPr lang="en-US" sz="1600" b="0" i="0" u="none" strike="noStrike" dirty="0">
                        <a:solidFill>
                          <a:srgbClr val="000000"/>
                        </a:solidFill>
                        <a:effectLst/>
                        <a:latin typeface="Calibri" panose="020F0502020204030204" pitchFamily="34" charset="0"/>
                      </a:endParaRPr>
                    </a:p>
                  </a:txBody>
                  <a:tcPr marL="9325" marR="9325" marT="9325" marB="0" anchor="ctr"/>
                </a:tc>
                <a:extLst>
                  <a:ext uri="{0D108BD9-81ED-4DB2-BD59-A6C34878D82A}">
                    <a16:rowId xmlns:a16="http://schemas.microsoft.com/office/drawing/2014/main" val="10000"/>
                  </a:ext>
                </a:extLst>
              </a:tr>
              <a:tr h="1470212">
                <a:tc vMerge="1">
                  <a:txBody>
                    <a:bodyPr/>
                    <a:lstStyle/>
                    <a:p>
                      <a:endParaRPr lang="en-US"/>
                    </a:p>
                  </a:txBody>
                  <a:tcPr/>
                </a:tc>
                <a:tc>
                  <a:txBody>
                    <a:bodyPr/>
                    <a:lstStyle/>
                    <a:p>
                      <a:pPr algn="l" fontAlgn="ctr"/>
                      <a:r>
                        <a:rPr lang="en-US" sz="1600" b="1" u="none" strike="noStrike" dirty="0">
                          <a:effectLst/>
                        </a:rPr>
                        <a:t>*Professional Liability Insurance with effective date that is in the future</a:t>
                      </a:r>
                      <a:br>
                        <a:rPr lang="en-US" sz="1600" u="none" strike="noStrike" dirty="0">
                          <a:effectLst/>
                        </a:rPr>
                      </a:br>
                      <a:r>
                        <a:rPr lang="en-US" sz="1600" u="none" strike="noStrike" dirty="0">
                          <a:effectLst/>
                        </a:rPr>
                        <a:t>         - If the effective date of the Professional Liability Insurance document is in the future, it will be  accepted ONLY IF there is another face sheet that covers the current period. Enter the effective and expiration dates showing on the document.</a:t>
                      </a:r>
                      <a:br>
                        <a:rPr lang="en-US" sz="1600" u="none" strike="noStrike" dirty="0">
                          <a:effectLst/>
                        </a:rPr>
                      </a:br>
                      <a:r>
                        <a:rPr lang="en-US" sz="1600" u="none" strike="noStrike" dirty="0">
                          <a:effectLst/>
                        </a:rPr>
                        <a:t>         - However, if this is a brand new provider with </a:t>
                      </a:r>
                      <a:r>
                        <a:rPr lang="en-US" sz="1600" b="1" u="sng" strike="noStrike" dirty="0">
                          <a:effectLst/>
                        </a:rPr>
                        <a:t>no coverage</a:t>
                      </a:r>
                      <a:r>
                        <a:rPr lang="en-US" sz="1600" u="none" strike="noStrike" dirty="0">
                          <a:effectLst/>
                        </a:rPr>
                        <a:t>, the Provider should upload a Letter of Self-Insurance or Explanation of No Insurance; he/she should first change the answer to the Professional Liability Insurance question from "Yes" to "No". </a:t>
                      </a:r>
                      <a:endParaRPr lang="en-US" sz="1600" b="0" i="0" u="none" strike="noStrike" dirty="0">
                        <a:solidFill>
                          <a:srgbClr val="000000"/>
                        </a:solidFill>
                        <a:effectLst/>
                        <a:latin typeface="Calibri" panose="020F0502020204030204" pitchFamily="34" charset="0"/>
                      </a:endParaRPr>
                    </a:p>
                  </a:txBody>
                  <a:tcPr marL="9325" marR="9325" marT="9325" marB="0" anchor="ctr"/>
                </a:tc>
                <a:extLst>
                  <a:ext uri="{0D108BD9-81ED-4DB2-BD59-A6C34878D82A}">
                    <a16:rowId xmlns:a16="http://schemas.microsoft.com/office/drawing/2014/main" val="10001"/>
                  </a:ext>
                </a:extLst>
              </a:tr>
              <a:tr h="1177829">
                <a:tc vMerge="1">
                  <a:txBody>
                    <a:bodyPr/>
                    <a:lstStyle/>
                    <a:p>
                      <a:endParaRPr lang="en-US"/>
                    </a:p>
                  </a:txBody>
                  <a:tcPr/>
                </a:tc>
                <a:tc>
                  <a:txBody>
                    <a:bodyPr/>
                    <a:lstStyle/>
                    <a:p>
                      <a:pPr algn="l" fontAlgn="ctr"/>
                      <a:r>
                        <a:rPr lang="en-US" sz="1600" b="1" u="none" strike="noStrike" dirty="0">
                          <a:effectLst/>
                        </a:rPr>
                        <a:t>*Non-standard FTCA documents </a:t>
                      </a:r>
                      <a:br>
                        <a:rPr lang="en-US" sz="1600" u="none" strike="noStrike" dirty="0">
                          <a:effectLst/>
                        </a:rPr>
                      </a:br>
                      <a:r>
                        <a:rPr lang="en-US" sz="1600" u="none" strike="noStrike" dirty="0">
                          <a:effectLst/>
                        </a:rPr>
                        <a:t>         - Providers are recommended to  submit a short, dated letter on letterhead that states that the Provider/group is covered by the Federal Tort Claims Act (the letter should be attached as part of or in lieu of PLI, not a separate document).</a:t>
                      </a:r>
                      <a:br>
                        <a:rPr lang="en-US" sz="1600" u="none" strike="noStrike" dirty="0">
                          <a:effectLst/>
                        </a:rPr>
                      </a:br>
                      <a:r>
                        <a:rPr lang="en-US" sz="1600" u="none" strike="noStrike" dirty="0">
                          <a:effectLst/>
                        </a:rPr>
                        <a:t>          - The expiration date should be one year from the date of the letter</a:t>
                      </a:r>
                      <a:endParaRPr lang="en-US" sz="1600" b="0" i="0" u="none" strike="noStrike" dirty="0">
                        <a:solidFill>
                          <a:srgbClr val="000000"/>
                        </a:solidFill>
                        <a:effectLst/>
                        <a:latin typeface="Calibri" panose="020F0502020204030204" pitchFamily="34" charset="0"/>
                      </a:endParaRPr>
                    </a:p>
                  </a:txBody>
                  <a:tcPr marL="9325" marR="9325" marT="93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1401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043830"/>
            <a:ext cx="11216640" cy="4810125"/>
          </a:xfrm>
        </p:spPr>
        <p:txBody>
          <a:bodyPr/>
          <a:lstStyle/>
          <a:p>
            <a:r>
              <a:rPr lang="en-US" sz="1600" dirty="0"/>
              <a:t>The Provider name MUST be included on the Professional Liability Insurance document and match the name in the profile.</a:t>
            </a:r>
          </a:p>
        </p:txBody>
      </p:sp>
      <p:sp>
        <p:nvSpPr>
          <p:cNvPr id="3" name="Title 2"/>
          <p:cNvSpPr>
            <a:spLocks noGrp="1"/>
          </p:cNvSpPr>
          <p:nvPr>
            <p:ph type="title"/>
          </p:nvPr>
        </p:nvSpPr>
        <p:spPr/>
        <p:txBody>
          <a:bodyPr/>
          <a:lstStyle/>
          <a:p>
            <a:r>
              <a:rPr lang="en-US" dirty="0"/>
              <a:t>Professional Liability Insurance Validation – Provider Name Match</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47383248"/>
              </p:ext>
            </p:extLst>
          </p:nvPr>
        </p:nvGraphicFramePr>
        <p:xfrm>
          <a:off x="487680" y="1479179"/>
          <a:ext cx="11216640" cy="5001245"/>
        </p:xfrm>
        <a:graphic>
          <a:graphicData uri="http://schemas.openxmlformats.org/drawingml/2006/table">
            <a:tbl>
              <a:tblPr>
                <a:tableStyleId>{69CF1AB2-1976-4502-BF36-3FF5EA218861}</a:tableStyleId>
              </a:tblPr>
              <a:tblGrid>
                <a:gridCol w="1273885">
                  <a:extLst>
                    <a:ext uri="{9D8B030D-6E8A-4147-A177-3AD203B41FA5}">
                      <a16:colId xmlns:a16="http://schemas.microsoft.com/office/drawing/2014/main" val="20000"/>
                    </a:ext>
                  </a:extLst>
                </a:gridCol>
                <a:gridCol w="9942755">
                  <a:extLst>
                    <a:ext uri="{9D8B030D-6E8A-4147-A177-3AD203B41FA5}">
                      <a16:colId xmlns:a16="http://schemas.microsoft.com/office/drawing/2014/main" val="20001"/>
                    </a:ext>
                  </a:extLst>
                </a:gridCol>
              </a:tblGrid>
              <a:tr h="1169893">
                <a:tc rowSpan="4">
                  <a:txBody>
                    <a:bodyPr/>
                    <a:lstStyle/>
                    <a:p>
                      <a:pPr algn="ctr" fontAlgn="ctr"/>
                      <a:r>
                        <a:rPr lang="en-US" sz="1400" b="1" u="none" strike="noStrike" dirty="0">
                          <a:effectLst/>
                        </a:rPr>
                        <a:t>Provider's Name</a:t>
                      </a:r>
                      <a:endParaRPr lang="en-US" sz="1400" b="1" i="0" u="none" strike="noStrike" dirty="0">
                        <a:solidFill>
                          <a:srgbClr val="000000"/>
                        </a:solidFill>
                        <a:effectLst/>
                        <a:latin typeface="Calibri" panose="020F0502020204030204" pitchFamily="34" charset="0"/>
                      </a:endParaRPr>
                    </a:p>
                  </a:txBody>
                  <a:tcPr marL="7986" marR="7986" marT="7986" marB="0" anchor="ctr"/>
                </a:tc>
                <a:tc>
                  <a:txBody>
                    <a:bodyPr/>
                    <a:lstStyle/>
                    <a:p>
                      <a:pPr algn="l" fontAlgn="ctr"/>
                      <a:r>
                        <a:rPr lang="en-US" sz="1400" b="1" u="none" strike="noStrike" dirty="0">
                          <a:effectLst/>
                        </a:rPr>
                        <a:t>*Group PLI</a:t>
                      </a:r>
                      <a:br>
                        <a:rPr lang="en-US" sz="1400" b="1" u="none" strike="noStrike" dirty="0">
                          <a:effectLst/>
                        </a:rPr>
                      </a:br>
                      <a:r>
                        <a:rPr lang="en-US" sz="1400" u="none" strike="noStrike" dirty="0">
                          <a:effectLst/>
                        </a:rPr>
                        <a:t>    - Professional Liability Insurance documents that include a face sheet and a list of Providers covered by the insurance are accepted as long as the Provider's name is on the list.</a:t>
                      </a:r>
                      <a:br>
                        <a:rPr lang="en-US" sz="1400" u="none" strike="noStrike" dirty="0">
                          <a:effectLst/>
                        </a:rPr>
                      </a:br>
                      <a:r>
                        <a:rPr lang="en-US" sz="1400" u="none" strike="noStrike" dirty="0">
                          <a:effectLst/>
                        </a:rPr>
                        <a:t>    - Professional Liability Insurance documents where the names of each of the Providers appear on each of the pages should be scanned and uploaded separately. ONLY the page that applies to the Provider should be uploaded and accepted on the profile.</a:t>
                      </a:r>
                      <a:endParaRPr lang="en-US" sz="1400" b="0" i="0" u="none" strike="noStrike" dirty="0">
                        <a:solidFill>
                          <a:srgbClr val="000000"/>
                        </a:solidFill>
                        <a:effectLst/>
                        <a:latin typeface="Calibri" panose="020F0502020204030204" pitchFamily="34" charset="0"/>
                      </a:endParaRPr>
                    </a:p>
                  </a:txBody>
                  <a:tcPr marL="7986" marR="7986" marT="7986" marB="0" anchor="ctr"/>
                </a:tc>
                <a:extLst>
                  <a:ext uri="{0D108BD9-81ED-4DB2-BD59-A6C34878D82A}">
                    <a16:rowId xmlns:a16="http://schemas.microsoft.com/office/drawing/2014/main" val="10000"/>
                  </a:ext>
                </a:extLst>
              </a:tr>
              <a:tr h="779929">
                <a:tc vMerge="1">
                  <a:txBody>
                    <a:bodyPr/>
                    <a:lstStyle/>
                    <a:p>
                      <a:endParaRPr lang="en-US"/>
                    </a:p>
                  </a:txBody>
                  <a:tcPr/>
                </a:tc>
                <a:tc>
                  <a:txBody>
                    <a:bodyPr/>
                    <a:lstStyle/>
                    <a:p>
                      <a:pPr algn="l" fontAlgn="ctr"/>
                      <a:r>
                        <a:rPr lang="en-US" sz="1400" b="1" u="none" strike="noStrike" dirty="0">
                          <a:effectLst/>
                        </a:rPr>
                        <a:t>*FTCA documents</a:t>
                      </a:r>
                      <a:br>
                        <a:rPr lang="en-US" sz="1400" b="1" u="none" strike="noStrike" dirty="0">
                          <a:effectLst/>
                        </a:rPr>
                      </a:br>
                      <a:r>
                        <a:rPr lang="en-US" sz="1400" u="none" strike="noStrike" dirty="0">
                          <a:effectLst/>
                        </a:rPr>
                        <a:t>    - An FTCA document without the Provider's name will be accepted provided that the practice location address on the document matches the practice location address listed in the Provider profile.</a:t>
                      </a:r>
                      <a:endParaRPr lang="en-US" sz="1400" b="0" i="0" u="none" strike="noStrike" dirty="0">
                        <a:solidFill>
                          <a:srgbClr val="000000"/>
                        </a:solidFill>
                        <a:effectLst/>
                        <a:latin typeface="Calibri" panose="020F0502020204030204" pitchFamily="34" charset="0"/>
                      </a:endParaRPr>
                    </a:p>
                  </a:txBody>
                  <a:tcPr marL="7986" marR="7986" marT="7986" marB="0" anchor="ctr"/>
                </a:tc>
                <a:extLst>
                  <a:ext uri="{0D108BD9-81ED-4DB2-BD59-A6C34878D82A}">
                    <a16:rowId xmlns:a16="http://schemas.microsoft.com/office/drawing/2014/main" val="10001"/>
                  </a:ext>
                </a:extLst>
              </a:tr>
              <a:tr h="2299446">
                <a:tc vMerge="1">
                  <a:txBody>
                    <a:bodyPr/>
                    <a:lstStyle/>
                    <a:p>
                      <a:endParaRPr lang="en-US"/>
                    </a:p>
                  </a:txBody>
                  <a:tcPr/>
                </a:tc>
                <a:tc>
                  <a:txBody>
                    <a:bodyPr/>
                    <a:lstStyle/>
                    <a:p>
                      <a:pPr algn="l" fontAlgn="ctr"/>
                      <a:r>
                        <a:rPr lang="en-US" sz="1400" b="1" u="none" strike="noStrike" dirty="0">
                          <a:effectLst/>
                        </a:rPr>
                        <a:t>*If the Professional Liability Insurance Document does NOT</a:t>
                      </a:r>
                      <a:r>
                        <a:rPr lang="en-US" sz="1400" b="1" u="none" strike="noStrike" baseline="0" dirty="0">
                          <a:effectLst/>
                        </a:rPr>
                        <a:t> contain the Provider n</a:t>
                      </a:r>
                      <a:r>
                        <a:rPr lang="en-US" sz="1400" b="1" u="none" strike="noStrike" dirty="0">
                          <a:effectLst/>
                        </a:rPr>
                        <a:t>ame</a:t>
                      </a:r>
                      <a:r>
                        <a:rPr lang="en-US" sz="1400" u="none" strike="noStrike" dirty="0">
                          <a:effectLst/>
                        </a:rPr>
                        <a:t>, the Provider or PM may:</a:t>
                      </a:r>
                      <a:br>
                        <a:rPr lang="en-US" sz="1400" u="none" strike="noStrike" dirty="0">
                          <a:effectLst/>
                        </a:rPr>
                      </a:br>
                      <a:r>
                        <a:rPr lang="en-US" sz="1400" u="none" strike="noStrike" dirty="0">
                          <a:effectLst/>
                        </a:rPr>
                        <a:t>     - obtain a copy of the Professional Liability Insurance document that includes the Provider name; or</a:t>
                      </a:r>
                      <a:br>
                        <a:rPr lang="en-US" sz="1400" u="none" strike="noStrike" dirty="0">
                          <a:effectLst/>
                        </a:rPr>
                      </a:br>
                      <a:r>
                        <a:rPr lang="en-US" sz="1400" u="none" strike="noStrike" dirty="0">
                          <a:effectLst/>
                        </a:rPr>
                        <a:t>     - create a letter stating the name/names of the insured Provider; </a:t>
                      </a:r>
                      <a:r>
                        <a:rPr lang="en-US" sz="1400" b="1" u="none" strike="noStrike" dirty="0">
                          <a:effectLst/>
                        </a:rPr>
                        <a:t>handwritten</a:t>
                      </a:r>
                      <a:r>
                        <a:rPr lang="en-US" sz="1400" u="none" strike="noStrike" dirty="0">
                          <a:effectLst/>
                        </a:rPr>
                        <a:t> </a:t>
                      </a:r>
                      <a:r>
                        <a:rPr lang="en-US" sz="1400" b="1" u="none" strike="noStrike" dirty="0">
                          <a:effectLst/>
                        </a:rPr>
                        <a:t>letters</a:t>
                      </a:r>
                      <a:r>
                        <a:rPr lang="en-US" sz="1400" u="none" strike="noStrike" dirty="0">
                          <a:effectLst/>
                        </a:rPr>
                        <a:t> may be accepted ONLY IF they are written on letterhead.</a:t>
                      </a:r>
                      <a:br>
                        <a:rPr lang="en-US" sz="1400" u="none" strike="noStrike" dirty="0">
                          <a:effectLst/>
                        </a:rPr>
                      </a:br>
                      <a:r>
                        <a:rPr lang="en-US" sz="1400" b="1" u="none" strike="noStrike" dirty="0">
                          <a:effectLst/>
                        </a:rPr>
                        <a:t>Note: </a:t>
                      </a:r>
                      <a:r>
                        <a:rPr lang="en-US" sz="1400" u="none" strike="noStrike" dirty="0">
                          <a:effectLst/>
                        </a:rPr>
                        <a:t>In this scenario, the Professional Liability Insurance should be scanned and uploaded together with the letter for the document to be accepted.</a:t>
                      </a:r>
                      <a:br>
                        <a:rPr lang="en-US" sz="1400" u="none" strike="noStrike" dirty="0">
                          <a:effectLst/>
                        </a:rPr>
                      </a:br>
                      <a:r>
                        <a:rPr lang="en-US" sz="1400" u="none" strike="noStrike" dirty="0">
                          <a:effectLst/>
                        </a:rPr>
                        <a:t>*If the Provider has handwritten his/her name on the Professional Liability Insurance as insured, the document will </a:t>
                      </a:r>
                      <a:r>
                        <a:rPr lang="en-US" sz="1400" b="1" u="none" strike="noStrike" dirty="0">
                          <a:effectLst/>
                        </a:rPr>
                        <a:t>NOT</a:t>
                      </a:r>
                      <a:r>
                        <a:rPr lang="en-US" sz="1400" u="none" strike="noStrike" dirty="0">
                          <a:effectLst/>
                        </a:rPr>
                        <a:t> be accepted.</a:t>
                      </a:r>
                      <a:br>
                        <a:rPr lang="en-US" sz="1400" u="none" strike="noStrike" dirty="0">
                          <a:effectLst/>
                        </a:rPr>
                      </a:br>
                      <a:r>
                        <a:rPr lang="en-US" sz="1400" u="none" strike="noStrike" dirty="0">
                          <a:effectLst/>
                        </a:rPr>
                        <a:t>*Providers whose Professional Liability Insurance document shows practice location as insured and includes his name and Provider Type as well (e.g., Cristina Dipay MD DBA Friendship Clinic), the Professional Liability Insurance will be accepted. In this scenario, the Provider should </a:t>
                      </a:r>
                      <a:r>
                        <a:rPr lang="en-US" sz="1400" b="1" u="none" strike="noStrike" dirty="0">
                          <a:effectLst/>
                        </a:rPr>
                        <a:t>NOT</a:t>
                      </a:r>
                      <a:r>
                        <a:rPr lang="en-US" sz="1400" u="none" strike="noStrike" dirty="0">
                          <a:effectLst/>
                        </a:rPr>
                        <a:t> update his/her name on the profile to match the one showing on the document. </a:t>
                      </a:r>
                      <a:endParaRPr lang="en-US" sz="1400" b="0" i="0" u="none" strike="noStrike" dirty="0">
                        <a:solidFill>
                          <a:srgbClr val="000000"/>
                        </a:solidFill>
                        <a:effectLst/>
                        <a:latin typeface="Calibri" panose="020F0502020204030204" pitchFamily="34" charset="0"/>
                      </a:endParaRPr>
                    </a:p>
                  </a:txBody>
                  <a:tcPr marL="7986" marR="7986" marT="7986" marB="0" anchor="ctr"/>
                </a:tc>
                <a:extLst>
                  <a:ext uri="{0D108BD9-81ED-4DB2-BD59-A6C34878D82A}">
                    <a16:rowId xmlns:a16="http://schemas.microsoft.com/office/drawing/2014/main" val="10002"/>
                  </a:ext>
                </a:extLst>
              </a:tr>
              <a:tr h="578224">
                <a:tc vMerge="1">
                  <a:txBody>
                    <a:bodyPr/>
                    <a:lstStyle/>
                    <a:p>
                      <a:endParaRPr lang="en-US"/>
                    </a:p>
                  </a:txBody>
                  <a:tcPr/>
                </a:tc>
                <a:tc>
                  <a:txBody>
                    <a:bodyPr/>
                    <a:lstStyle/>
                    <a:p>
                      <a:pPr algn="l" fontAlgn="ctr"/>
                      <a:r>
                        <a:rPr lang="en-US" sz="1400" u="none" strike="noStrike" dirty="0">
                          <a:effectLst/>
                        </a:rPr>
                        <a:t>Hyphenated names on portal/Professional Liability Insurance must match – Request Provider to obtain updated Professional Liability Insurance to match the portal or to update portal to match PLI.</a:t>
                      </a:r>
                      <a:endParaRPr lang="en-US" sz="1400" b="0" i="0" u="none" strike="noStrike" dirty="0">
                        <a:solidFill>
                          <a:srgbClr val="000000"/>
                        </a:solidFill>
                        <a:effectLst/>
                        <a:latin typeface="Calibri" panose="020F0502020204030204" pitchFamily="34" charset="0"/>
                      </a:endParaRPr>
                    </a:p>
                  </a:txBody>
                  <a:tcPr marL="7986" marR="7986" marT="7986"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37610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097618"/>
            <a:ext cx="11216640" cy="4810125"/>
          </a:xfrm>
        </p:spPr>
        <p:txBody>
          <a:bodyPr/>
          <a:lstStyle/>
          <a:p>
            <a:r>
              <a:rPr lang="en-US" dirty="0"/>
              <a:t>Other validation criteria</a:t>
            </a:r>
          </a:p>
        </p:txBody>
      </p:sp>
      <p:sp>
        <p:nvSpPr>
          <p:cNvPr id="3" name="Title 2"/>
          <p:cNvSpPr>
            <a:spLocks noGrp="1"/>
          </p:cNvSpPr>
          <p:nvPr>
            <p:ph type="title"/>
          </p:nvPr>
        </p:nvSpPr>
        <p:spPr/>
        <p:txBody>
          <a:bodyPr/>
          <a:lstStyle/>
          <a:p>
            <a:r>
              <a:rPr lang="en-US" dirty="0"/>
              <a:t>Professional Liability Insurance Validation – Compliance Match</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42441020"/>
              </p:ext>
            </p:extLst>
          </p:nvPr>
        </p:nvGraphicFramePr>
        <p:xfrm>
          <a:off x="487680" y="1532966"/>
          <a:ext cx="11216640" cy="4746810"/>
        </p:xfrm>
        <a:graphic>
          <a:graphicData uri="http://schemas.openxmlformats.org/drawingml/2006/table">
            <a:tbl>
              <a:tblPr>
                <a:tableStyleId>{69CF1AB2-1976-4502-BF36-3FF5EA218861}</a:tableStyleId>
              </a:tblPr>
              <a:tblGrid>
                <a:gridCol w="1314226">
                  <a:extLst>
                    <a:ext uri="{9D8B030D-6E8A-4147-A177-3AD203B41FA5}">
                      <a16:colId xmlns:a16="http://schemas.microsoft.com/office/drawing/2014/main" val="20000"/>
                    </a:ext>
                  </a:extLst>
                </a:gridCol>
                <a:gridCol w="9902414">
                  <a:extLst>
                    <a:ext uri="{9D8B030D-6E8A-4147-A177-3AD203B41FA5}">
                      <a16:colId xmlns:a16="http://schemas.microsoft.com/office/drawing/2014/main" val="20001"/>
                    </a:ext>
                  </a:extLst>
                </a:gridCol>
              </a:tblGrid>
              <a:tr h="1449090">
                <a:tc rowSpan="3">
                  <a:txBody>
                    <a:bodyPr/>
                    <a:lstStyle/>
                    <a:p>
                      <a:pPr algn="ctr" fontAlgn="ctr"/>
                      <a:r>
                        <a:rPr lang="en-US" sz="1400" b="1" u="none" strike="noStrike" dirty="0">
                          <a:effectLst/>
                        </a:rPr>
                        <a:t>Compliance</a:t>
                      </a:r>
                      <a:endParaRPr lang="en-US" sz="1400" b="1" i="0" u="none" strike="noStrike" dirty="0">
                        <a:solidFill>
                          <a:srgbClr val="000000"/>
                        </a:solidFill>
                        <a:effectLst/>
                        <a:latin typeface="Calibri" panose="020F0502020204030204" pitchFamily="34" charset="0"/>
                      </a:endParaRPr>
                    </a:p>
                  </a:txBody>
                  <a:tcPr marL="9026" marR="9026" marT="9026" marB="0" anchor="ctr"/>
                </a:tc>
                <a:tc>
                  <a:txBody>
                    <a:bodyPr/>
                    <a:lstStyle/>
                    <a:p>
                      <a:pPr algn="l" fontAlgn="ctr"/>
                      <a:r>
                        <a:rPr lang="en-US" sz="1400" u="none" strike="noStrike" dirty="0">
                          <a:effectLst/>
                        </a:rPr>
                        <a:t>The Provider selected No to the </a:t>
                      </a:r>
                      <a:r>
                        <a:rPr lang="en-US" sz="1400" b="1" u="none" strike="noStrike" dirty="0">
                          <a:effectLst/>
                        </a:rPr>
                        <a:t>question "Are you covered under a Professional Liability Insurance policy?" </a:t>
                      </a:r>
                      <a:r>
                        <a:rPr lang="en-US" sz="1400" u="none" strike="noStrike" dirty="0">
                          <a:effectLst/>
                        </a:rPr>
                        <a:t>when it should be Yes</a:t>
                      </a:r>
                      <a:r>
                        <a:rPr lang="en-US" sz="1400" u="none" strike="noStrike" baseline="0" dirty="0">
                          <a:effectLst/>
                        </a:rPr>
                        <a:t> o</a:t>
                      </a:r>
                      <a:r>
                        <a:rPr lang="en-US" sz="1400" u="none" strike="noStrike" dirty="0">
                          <a:effectLst/>
                        </a:rPr>
                        <a:t>r, vice versa.</a:t>
                      </a:r>
                      <a:br>
                        <a:rPr lang="en-US" sz="1400" u="none" strike="noStrike" dirty="0">
                          <a:effectLst/>
                        </a:rPr>
                      </a:br>
                      <a:r>
                        <a:rPr lang="en-US" sz="1400" u="none" strike="noStrike" dirty="0">
                          <a:effectLst/>
                        </a:rPr>
                        <a:t>     - If the Provider is uploading a Professional Liability Insurance document, the answer to the question "Are you covered under a Professional Liability Insurance policy?" should be Yes.</a:t>
                      </a:r>
                      <a:br>
                        <a:rPr lang="en-US" sz="1400" u="none" strike="noStrike" dirty="0">
                          <a:effectLst/>
                        </a:rPr>
                      </a:br>
                      <a:r>
                        <a:rPr lang="en-US" sz="1400" u="none" strike="noStrike" dirty="0">
                          <a:effectLst/>
                        </a:rPr>
                        <a:t>     - If the Provider is uploading an explanation of no insurance or a letter of self-insurance, the answer to the question "Are you covered under a Professional Liability Insurance policy?" should be No.</a:t>
                      </a:r>
                      <a:endParaRPr lang="en-US" sz="1400" b="0" i="0" u="none" strike="noStrike" dirty="0">
                        <a:solidFill>
                          <a:srgbClr val="000000"/>
                        </a:solidFill>
                        <a:effectLst/>
                        <a:latin typeface="Calibri" panose="020F0502020204030204" pitchFamily="34" charset="0"/>
                      </a:endParaRPr>
                    </a:p>
                  </a:txBody>
                  <a:tcPr marL="9026" marR="9026" marT="9026" marB="0" anchor="ctr"/>
                </a:tc>
                <a:extLst>
                  <a:ext uri="{0D108BD9-81ED-4DB2-BD59-A6C34878D82A}">
                    <a16:rowId xmlns:a16="http://schemas.microsoft.com/office/drawing/2014/main" val="10000"/>
                  </a:ext>
                </a:extLst>
              </a:tr>
              <a:tr h="1570765">
                <a:tc vMerge="1">
                  <a:txBody>
                    <a:bodyPr/>
                    <a:lstStyle/>
                    <a:p>
                      <a:endParaRPr lang="en-US"/>
                    </a:p>
                  </a:txBody>
                  <a:tcPr/>
                </a:tc>
                <a:tc>
                  <a:txBody>
                    <a:bodyPr/>
                    <a:lstStyle/>
                    <a:p>
                      <a:pPr algn="l" fontAlgn="ctr"/>
                      <a:r>
                        <a:rPr lang="en-US" sz="1400" u="none" strike="noStrike" dirty="0">
                          <a:effectLst/>
                        </a:rPr>
                        <a:t>The Provider </a:t>
                      </a:r>
                      <a:r>
                        <a:rPr lang="en-US" sz="1400" b="1" u="none" strike="noStrike" dirty="0">
                          <a:effectLst/>
                        </a:rPr>
                        <a:t>did not renew an expired insurance record </a:t>
                      </a:r>
                      <a:r>
                        <a:rPr lang="en-US" sz="1400" u="none" strike="noStrike" dirty="0">
                          <a:effectLst/>
                        </a:rPr>
                        <a:t>or </a:t>
                      </a:r>
                      <a:r>
                        <a:rPr lang="en-US" sz="1400" b="1" u="none" strike="noStrike" dirty="0">
                          <a:effectLst/>
                        </a:rPr>
                        <a:t>did not add a new record </a:t>
                      </a:r>
                      <a:r>
                        <a:rPr lang="en-US" sz="1400" u="none" strike="noStrike" dirty="0">
                          <a:effectLst/>
                        </a:rPr>
                        <a:t>prior to uploading or sending the Professional Liability Insurance document through e-mail or mail. </a:t>
                      </a:r>
                      <a:br>
                        <a:rPr lang="en-US" sz="1400" u="none" strike="noStrike" dirty="0">
                          <a:effectLst/>
                        </a:rPr>
                      </a:br>
                      <a:r>
                        <a:rPr lang="en-US" sz="1400" u="none" strike="noStrike" dirty="0">
                          <a:effectLst/>
                        </a:rPr>
                        <a:t>     - If the Provider needs to upload a renewed Professional Liability Insurance document, he/she needs to renew the expired Professional Liability Insurance record in the profile prior to uploading or submitting the document</a:t>
                      </a:r>
                      <a:br>
                        <a:rPr lang="en-US" sz="1400" u="none" strike="noStrike" dirty="0">
                          <a:effectLst/>
                        </a:rPr>
                      </a:br>
                      <a:r>
                        <a:rPr lang="en-US" sz="1400" u="none" strike="noStrike" dirty="0">
                          <a:effectLst/>
                        </a:rPr>
                        <a:t>     - If the Provider needs to upload a Professional Liability Insurance document for a new coverage, he/she needs to add the details in the profile prior to uploading or submitting the document</a:t>
                      </a:r>
                      <a:endParaRPr lang="en-US" sz="1400" b="0" i="0" u="none" strike="noStrike" dirty="0">
                        <a:solidFill>
                          <a:srgbClr val="000000"/>
                        </a:solidFill>
                        <a:effectLst/>
                        <a:latin typeface="Calibri" panose="020F0502020204030204" pitchFamily="34" charset="0"/>
                      </a:endParaRPr>
                    </a:p>
                  </a:txBody>
                  <a:tcPr marL="9026" marR="9026" marT="9026" marB="0" anchor="ctr"/>
                </a:tc>
                <a:extLst>
                  <a:ext uri="{0D108BD9-81ED-4DB2-BD59-A6C34878D82A}">
                    <a16:rowId xmlns:a16="http://schemas.microsoft.com/office/drawing/2014/main" val="10001"/>
                  </a:ext>
                </a:extLst>
              </a:tr>
              <a:tr h="1726955">
                <a:tc vMerge="1">
                  <a:txBody>
                    <a:bodyPr/>
                    <a:lstStyle/>
                    <a:p>
                      <a:endParaRPr lang="en-US"/>
                    </a:p>
                  </a:txBody>
                  <a:tcPr/>
                </a:tc>
                <a:tc>
                  <a:txBody>
                    <a:bodyPr/>
                    <a:lstStyle/>
                    <a:p>
                      <a:pPr algn="l" fontAlgn="ctr"/>
                      <a:r>
                        <a:rPr lang="en-US" sz="1400" b="1" u="none" strike="noStrike" dirty="0">
                          <a:effectLst/>
                        </a:rPr>
                        <a:t>Incorrect Document Type</a:t>
                      </a:r>
                      <a:br>
                        <a:rPr lang="en-US" sz="1400" u="none" strike="noStrike" dirty="0">
                          <a:effectLst/>
                        </a:rPr>
                      </a:br>
                      <a:r>
                        <a:rPr lang="en-US" sz="1400" u="none" strike="noStrike" dirty="0">
                          <a:effectLst/>
                        </a:rPr>
                        <a:t>     - Professional Liability Insurance documents should be uploaded as PLI. </a:t>
                      </a:r>
                      <a:br>
                        <a:rPr lang="en-US" sz="1400" u="none" strike="noStrike" dirty="0">
                          <a:effectLst/>
                        </a:rPr>
                      </a:br>
                      <a:r>
                        <a:rPr lang="en-US" sz="1400" u="none" strike="noStrike" dirty="0">
                          <a:effectLst/>
                        </a:rPr>
                        <a:t>     - Letter of Self-Insurance or Explanation of No Insurance documents should be uploaded as Letter of Self-Insurance or Explanation of No Insurance</a:t>
                      </a:r>
                      <a:br>
                        <a:rPr lang="en-US" sz="1400" u="none" strike="noStrike" dirty="0">
                          <a:effectLst/>
                        </a:rPr>
                      </a:br>
                      <a:r>
                        <a:rPr lang="en-US" sz="1400" u="none" strike="noStrike" dirty="0">
                          <a:effectLst/>
                        </a:rPr>
                        <a:t>     - Non-standard FTCA documents and the Certificate of Self-Insurance issued by the Treasury Department of the State of Tennessee should be uploaded as PLI. These documents require a short, dated letter on letterhead that states that the Provider/Group is covered by the Federal Tort Claims Act or by the Certificate of Self-Insurance</a:t>
                      </a:r>
                      <a:endParaRPr lang="en-US" sz="1400" b="0" i="0" u="none" strike="noStrike" dirty="0">
                        <a:solidFill>
                          <a:srgbClr val="000000"/>
                        </a:solidFill>
                        <a:effectLst/>
                        <a:latin typeface="Calibri" panose="020F0502020204030204" pitchFamily="34" charset="0"/>
                      </a:endParaRPr>
                    </a:p>
                  </a:txBody>
                  <a:tcPr marL="9026" marR="9026" marT="9026"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5069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79" y="1075765"/>
            <a:ext cx="11502984" cy="5338449"/>
          </a:xfrm>
        </p:spPr>
        <p:txBody>
          <a:bodyPr/>
          <a:lstStyle/>
          <a:p>
            <a:pPr marL="0" indent="0">
              <a:buNone/>
            </a:pPr>
            <a:r>
              <a:rPr lang="en-US" sz="1600" b="1" dirty="0">
                <a:solidFill>
                  <a:schemeClr val="tx1"/>
                </a:solidFill>
              </a:rPr>
              <a:t>Validation criteria for approving Letter of Self-Insurance or Explanation of No Insurance:</a:t>
            </a:r>
          </a:p>
          <a:p>
            <a:r>
              <a:rPr lang="en-US" sz="1600" b="1" dirty="0">
                <a:solidFill>
                  <a:schemeClr val="tx1"/>
                </a:solidFill>
              </a:rPr>
              <a:t>Provider Name – </a:t>
            </a:r>
            <a:r>
              <a:rPr lang="en-US" sz="1600" dirty="0">
                <a:solidFill>
                  <a:schemeClr val="tx1"/>
                </a:solidFill>
              </a:rPr>
              <a:t>the name on the letter MUST match the name on the profile</a:t>
            </a:r>
          </a:p>
          <a:p>
            <a:r>
              <a:rPr lang="en-US" sz="1600" b="1" dirty="0">
                <a:solidFill>
                  <a:schemeClr val="tx1"/>
                </a:solidFill>
              </a:rPr>
              <a:t>Wet Signature </a:t>
            </a:r>
          </a:p>
          <a:p>
            <a:pPr lvl="1"/>
            <a:r>
              <a:rPr lang="en-US" sz="1600" dirty="0">
                <a:solidFill>
                  <a:schemeClr val="tx1"/>
                </a:solidFill>
              </a:rPr>
              <a:t>Letters of Self-Insurance/Explanation of No Insurance that require the Provider signature are those that are created by Providers. </a:t>
            </a:r>
          </a:p>
          <a:p>
            <a:pPr lvl="1"/>
            <a:r>
              <a:rPr lang="en-US" sz="1600" dirty="0">
                <a:solidFill>
                  <a:schemeClr val="tx1"/>
                </a:solidFill>
              </a:rPr>
              <a:t>Those created by the legal department or self-insurance entities do not need to have the Provider signature, date of signature, Practice Location Address, and Phone Number. As long as the Provider name is indicated on the document and the document is uploaded in the portal, it will be accepted.</a:t>
            </a:r>
          </a:p>
          <a:p>
            <a:r>
              <a:rPr lang="en-US" sz="1600" b="1" dirty="0">
                <a:solidFill>
                  <a:schemeClr val="tx1"/>
                </a:solidFill>
              </a:rPr>
              <a:t>The answer to the question “Are you covered under a Professional Liability Insurance policy?“ should be No.</a:t>
            </a:r>
          </a:p>
          <a:p>
            <a:r>
              <a:rPr lang="en-US" sz="1600" b="1" dirty="0">
                <a:solidFill>
                  <a:schemeClr val="tx1"/>
                </a:solidFill>
              </a:rPr>
              <a:t>Document Type used when uploading</a:t>
            </a:r>
          </a:p>
          <a:p>
            <a:pPr lvl="1"/>
            <a:r>
              <a:rPr lang="en-US" sz="1600" dirty="0">
                <a:solidFill>
                  <a:schemeClr val="tx1"/>
                </a:solidFill>
              </a:rPr>
              <a:t>Letters of Self-Insurance or Explanation of No Insurance should be uploaded as Letter of Self-Insurance or Explanation of No Insurance</a:t>
            </a:r>
            <a:endParaRPr lang="en-US" sz="1600" b="1" dirty="0">
              <a:solidFill>
                <a:schemeClr val="tx1"/>
              </a:solidFill>
            </a:endParaRPr>
          </a:p>
          <a:p>
            <a:r>
              <a:rPr lang="en-US" sz="1600" dirty="0">
                <a:solidFill>
                  <a:schemeClr val="tx1"/>
                </a:solidFill>
              </a:rPr>
              <a:t>The </a:t>
            </a:r>
            <a:r>
              <a:rPr lang="en-US" sz="1600" b="1" dirty="0">
                <a:solidFill>
                  <a:schemeClr val="tx1"/>
                </a:solidFill>
              </a:rPr>
              <a:t>following should also be included on the letter</a:t>
            </a:r>
            <a:r>
              <a:rPr lang="en-US" sz="1600" dirty="0">
                <a:solidFill>
                  <a:schemeClr val="tx1"/>
                </a:solidFill>
              </a:rPr>
              <a:t>: practice location address, phone number, and the date of the signature. The reason for self-insurance or no insurance and the professional letterhead are not required but encouraged. </a:t>
            </a:r>
          </a:p>
          <a:p>
            <a:r>
              <a:rPr lang="en-US" sz="1600" dirty="0">
                <a:solidFill>
                  <a:schemeClr val="tx1"/>
                </a:solidFill>
              </a:rPr>
              <a:t>Other forms that may be accepted in this slot: bank letters (bank statements will NOT be accepted) and State Funded and Military forms</a:t>
            </a:r>
          </a:p>
        </p:txBody>
      </p:sp>
      <p:sp>
        <p:nvSpPr>
          <p:cNvPr id="3" name="Title 2"/>
          <p:cNvSpPr>
            <a:spLocks noGrp="1"/>
          </p:cNvSpPr>
          <p:nvPr>
            <p:ph type="title"/>
          </p:nvPr>
        </p:nvSpPr>
        <p:spPr/>
        <p:txBody>
          <a:bodyPr/>
          <a:lstStyle/>
          <a:p>
            <a:r>
              <a:rPr lang="en-US" dirty="0"/>
              <a:t>Letter of Self-Insurance or Explanation of No Insurance - Validation</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14</a:t>
            </a:fld>
            <a:endParaRPr lang="en-US" dirty="0"/>
          </a:p>
        </p:txBody>
      </p:sp>
    </p:spTree>
    <p:extLst>
      <p:ext uri="{BB962C8B-B14F-4D97-AF65-F5344CB8AC3E}">
        <p14:creationId xmlns:p14="http://schemas.microsoft.com/office/powerpoint/2010/main" val="4219044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240956"/>
            <a:ext cx="11216640" cy="4810125"/>
          </a:xfrm>
        </p:spPr>
        <p:txBody>
          <a:bodyPr/>
          <a:lstStyle/>
          <a:p>
            <a:r>
              <a:rPr lang="en-US" dirty="0">
                <a:solidFill>
                  <a:schemeClr val="tx1"/>
                </a:solidFill>
              </a:rPr>
              <a:t>The authorization form can be used to gain access to a Provider’s account. </a:t>
            </a:r>
          </a:p>
          <a:p>
            <a:r>
              <a:rPr lang="en-US" dirty="0">
                <a:solidFill>
                  <a:schemeClr val="tx1"/>
                </a:solidFill>
              </a:rPr>
              <a:t>The form should include </a:t>
            </a:r>
            <a:r>
              <a:rPr lang="en-US" b="1" dirty="0">
                <a:solidFill>
                  <a:schemeClr val="tx1"/>
                </a:solidFill>
              </a:rPr>
              <a:t>ALL</a:t>
            </a:r>
            <a:r>
              <a:rPr lang="en-US" dirty="0">
                <a:solidFill>
                  <a:schemeClr val="tx1"/>
                </a:solidFill>
              </a:rPr>
              <a:t> of the following elements for it to be accepted:</a:t>
            </a:r>
          </a:p>
          <a:p>
            <a:pPr lvl="1"/>
            <a:r>
              <a:rPr lang="en-US" sz="1800" dirty="0">
                <a:solidFill>
                  <a:schemeClr val="tx1"/>
                </a:solidFill>
              </a:rPr>
              <a:t>Full name of the primary authorized contact and his/her contact information</a:t>
            </a:r>
          </a:p>
          <a:p>
            <a:pPr lvl="1"/>
            <a:r>
              <a:rPr lang="en-US" sz="1800" dirty="0">
                <a:solidFill>
                  <a:schemeClr val="tx1"/>
                </a:solidFill>
              </a:rPr>
              <a:t>Full name of the secondary authorized contact (if applicable) and his/her contact information</a:t>
            </a:r>
          </a:p>
          <a:p>
            <a:pPr lvl="1"/>
            <a:r>
              <a:rPr lang="en-US" sz="1800" dirty="0">
                <a:solidFill>
                  <a:schemeClr val="tx1"/>
                </a:solidFill>
              </a:rPr>
              <a:t>Printed name of the Provider</a:t>
            </a:r>
          </a:p>
          <a:p>
            <a:pPr lvl="1"/>
            <a:r>
              <a:rPr lang="en-US" sz="1800" dirty="0">
                <a:solidFill>
                  <a:schemeClr val="tx1"/>
                </a:solidFill>
              </a:rPr>
              <a:t>Provider’s CAQH ID number</a:t>
            </a:r>
          </a:p>
          <a:p>
            <a:pPr lvl="1"/>
            <a:r>
              <a:rPr lang="en-US" sz="1800" dirty="0">
                <a:solidFill>
                  <a:schemeClr val="tx1"/>
                </a:solidFill>
              </a:rPr>
              <a:t>Wet signature of the Provider</a:t>
            </a:r>
          </a:p>
          <a:p>
            <a:pPr lvl="1"/>
            <a:r>
              <a:rPr lang="en-US" sz="1800" dirty="0">
                <a:solidFill>
                  <a:schemeClr val="tx1"/>
                </a:solidFill>
              </a:rPr>
              <a:t>Date of signature</a:t>
            </a:r>
          </a:p>
        </p:txBody>
      </p:sp>
      <p:sp>
        <p:nvSpPr>
          <p:cNvPr id="3" name="Title 2"/>
          <p:cNvSpPr>
            <a:spLocks noGrp="1"/>
          </p:cNvSpPr>
          <p:nvPr>
            <p:ph type="title"/>
          </p:nvPr>
        </p:nvSpPr>
        <p:spPr/>
        <p:txBody>
          <a:bodyPr/>
          <a:lstStyle/>
          <a:p>
            <a:r>
              <a:rPr lang="en-US" dirty="0"/>
              <a:t>Authorization Forms</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15</a:t>
            </a:fld>
            <a:endParaRPr lang="en-US" dirty="0"/>
          </a:p>
        </p:txBody>
      </p:sp>
    </p:spTree>
    <p:extLst>
      <p:ext uri="{BB962C8B-B14F-4D97-AF65-F5344CB8AC3E}">
        <p14:creationId xmlns:p14="http://schemas.microsoft.com/office/powerpoint/2010/main" val="231725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071273"/>
            <a:ext cx="11216640" cy="5140991"/>
          </a:xfrm>
        </p:spPr>
        <p:txBody>
          <a:bodyPr/>
          <a:lstStyle/>
          <a:p>
            <a:pPr lvl="0"/>
            <a:r>
              <a:rPr lang="en-US" dirty="0"/>
              <a:t>Authorization Form (send via email to providerhelp@proview.caqh.org):</a:t>
            </a:r>
          </a:p>
          <a:p>
            <a:pPr lvl="0">
              <a:buFont typeface="Wingdings" panose="05000000000000000000" pitchFamily="2" charset="2"/>
              <a:buChar char="ü"/>
            </a:pPr>
            <a:r>
              <a:rPr lang="en-US" dirty="0"/>
              <a:t>Full name of the primary authorized contact and his/her contact information</a:t>
            </a:r>
          </a:p>
          <a:p>
            <a:pPr lvl="0">
              <a:buFont typeface="Wingdings" panose="05000000000000000000" pitchFamily="2" charset="2"/>
              <a:buChar char="ü"/>
            </a:pPr>
            <a:r>
              <a:rPr lang="en-US" dirty="0"/>
              <a:t>Full name of the secondary authorized contact (if applicable) and his/her contact information</a:t>
            </a:r>
          </a:p>
          <a:p>
            <a:pPr lvl="0">
              <a:buFont typeface="Wingdings" panose="05000000000000000000" pitchFamily="2" charset="2"/>
              <a:buChar char="ü"/>
            </a:pPr>
            <a:r>
              <a:rPr lang="en-US" dirty="0"/>
              <a:t>Printed name of the Provider</a:t>
            </a:r>
          </a:p>
          <a:p>
            <a:pPr lvl="0">
              <a:buFont typeface="Wingdings" panose="05000000000000000000" pitchFamily="2" charset="2"/>
              <a:buChar char="ü"/>
            </a:pPr>
            <a:r>
              <a:rPr lang="en-US" dirty="0"/>
              <a:t>Provider’s CAQH ID number</a:t>
            </a:r>
          </a:p>
          <a:p>
            <a:pPr lvl="0">
              <a:buFont typeface="Wingdings" panose="05000000000000000000" pitchFamily="2" charset="2"/>
              <a:buChar char="ü"/>
            </a:pPr>
            <a:r>
              <a:rPr lang="en-US" dirty="0"/>
              <a:t>Wet signature of the Provider</a:t>
            </a:r>
          </a:p>
          <a:p>
            <a:pPr lvl="0">
              <a:buFont typeface="Wingdings" panose="05000000000000000000" pitchFamily="2" charset="2"/>
              <a:buChar char="ü"/>
            </a:pPr>
            <a:r>
              <a:rPr lang="en-US" dirty="0"/>
              <a:t>Date of signature</a:t>
            </a:r>
          </a:p>
          <a:p>
            <a:pPr marL="0" indent="0">
              <a:buNone/>
            </a:pPr>
            <a:endParaRPr lang="en-US" dirty="0">
              <a:solidFill>
                <a:schemeClr val="tx1"/>
              </a:solidFill>
            </a:endParaRPr>
          </a:p>
          <a:p>
            <a:pPr lvl="1"/>
            <a:endParaRPr lang="en-US" dirty="0">
              <a:solidFill>
                <a:schemeClr val="tx1"/>
              </a:solidFill>
            </a:endParaRPr>
          </a:p>
        </p:txBody>
      </p:sp>
      <p:sp>
        <p:nvSpPr>
          <p:cNvPr id="3" name="Title 2"/>
          <p:cNvSpPr>
            <a:spLocks noGrp="1"/>
          </p:cNvSpPr>
          <p:nvPr>
            <p:ph type="title"/>
          </p:nvPr>
        </p:nvSpPr>
        <p:spPr/>
        <p:txBody>
          <a:bodyPr/>
          <a:lstStyle/>
          <a:p>
            <a:r>
              <a:rPr lang="en-US" dirty="0"/>
              <a:t>Authorization Form Check List</a:t>
            </a:r>
          </a:p>
        </p:txBody>
      </p:sp>
      <p:sp>
        <p:nvSpPr>
          <p:cNvPr id="4" name="Slide Number Placeholder 3"/>
          <p:cNvSpPr>
            <a:spLocks noGrp="1"/>
          </p:cNvSpPr>
          <p:nvPr>
            <p:ph type="sldNum" sz="quarter" idx="10"/>
          </p:nvPr>
        </p:nvSpPr>
        <p:spPr/>
        <p:txBody>
          <a:bodyPr/>
          <a:lstStyle/>
          <a:p>
            <a:fld id="{1E3CF805-C863-4A58-8C9B-FCB27815E00B}" type="slidenum">
              <a:rPr lang="en-US" smtClean="0"/>
              <a:pPr/>
              <a:t>16</a:t>
            </a:fld>
            <a:endParaRPr lang="en-US" dirty="0"/>
          </a:p>
        </p:txBody>
      </p:sp>
    </p:spTree>
    <p:extLst>
      <p:ext uri="{BB962C8B-B14F-4D97-AF65-F5344CB8AC3E}">
        <p14:creationId xmlns:p14="http://schemas.microsoft.com/office/powerpoint/2010/main" val="202654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974548"/>
            <a:ext cx="11216640" cy="5342941"/>
          </a:xfrm>
        </p:spPr>
        <p:txBody>
          <a:bodyPr/>
          <a:lstStyle/>
          <a:p>
            <a:pPr marL="0" indent="0">
              <a:buNone/>
            </a:pPr>
            <a:r>
              <a:rPr lang="en-US" sz="1400" dirty="0"/>
              <a:t>1. Check Your Documents</a:t>
            </a:r>
          </a:p>
          <a:p>
            <a:pPr lvl="0"/>
            <a:r>
              <a:rPr lang="en-US" sz="1400" dirty="0"/>
              <a:t>Professional Liability Insurance:</a:t>
            </a:r>
          </a:p>
          <a:p>
            <a:pPr>
              <a:buFont typeface="Wingdings" panose="05000000000000000000" pitchFamily="2" charset="2"/>
              <a:buChar char="ü"/>
            </a:pPr>
            <a:r>
              <a:rPr lang="en-US" sz="1400" dirty="0"/>
              <a:t>Includes name of insured provider</a:t>
            </a:r>
          </a:p>
          <a:p>
            <a:r>
              <a:rPr lang="en-US" sz="1400" dirty="0"/>
              <a:t>Letter of Self Insurance/No Insurance:</a:t>
            </a:r>
          </a:p>
          <a:p>
            <a:pPr marL="0" indent="0">
              <a:buNone/>
            </a:pPr>
            <a:r>
              <a:rPr lang="en-US" sz="1400" dirty="0"/>
              <a:t>If created by the provider includes:</a:t>
            </a:r>
          </a:p>
          <a:p>
            <a:pPr>
              <a:buFont typeface="Wingdings" panose="05000000000000000000" pitchFamily="2" charset="2"/>
              <a:buChar char="ü"/>
            </a:pPr>
            <a:r>
              <a:rPr lang="en-US" sz="1400" dirty="0"/>
              <a:t>Wet Signature</a:t>
            </a:r>
          </a:p>
          <a:p>
            <a:pPr>
              <a:buFont typeface="Wingdings" panose="05000000000000000000" pitchFamily="2" charset="2"/>
              <a:buChar char="ü"/>
            </a:pPr>
            <a:r>
              <a:rPr lang="en-US" sz="1400" dirty="0"/>
              <a:t>Date of Signature</a:t>
            </a:r>
          </a:p>
          <a:p>
            <a:pPr>
              <a:buFont typeface="Wingdings" panose="05000000000000000000" pitchFamily="2" charset="2"/>
              <a:buChar char="ü"/>
            </a:pPr>
            <a:r>
              <a:rPr lang="en-US" sz="1400" dirty="0"/>
              <a:t>Practice Location Address and Phone Number</a:t>
            </a:r>
          </a:p>
          <a:p>
            <a:pPr>
              <a:buFont typeface="Wingdings" panose="05000000000000000000" pitchFamily="2" charset="2"/>
              <a:buChar char="ü"/>
            </a:pPr>
            <a:r>
              <a:rPr lang="en-US" sz="1400" i="1" dirty="0"/>
              <a:t>reason and letterhead are encouraged, but not required</a:t>
            </a:r>
            <a:endParaRPr lang="en-US" sz="1400" dirty="0"/>
          </a:p>
          <a:p>
            <a:pPr marL="0" indent="0">
              <a:buNone/>
            </a:pPr>
            <a:r>
              <a:rPr lang="en-US" sz="1400" dirty="0"/>
              <a:t>If created by legal department or self-insurance entity:</a:t>
            </a:r>
          </a:p>
          <a:p>
            <a:pPr lvl="0">
              <a:buFont typeface="Wingdings" panose="05000000000000000000" pitchFamily="2" charset="2"/>
              <a:buChar char="ü"/>
            </a:pPr>
            <a:r>
              <a:rPr lang="en-US" sz="1400" dirty="0"/>
              <a:t>Includes name of insured provider</a:t>
            </a:r>
          </a:p>
          <a:p>
            <a:pPr marL="0" indent="0">
              <a:buNone/>
            </a:pPr>
            <a:r>
              <a:rPr lang="en-US" sz="1400" dirty="0"/>
              <a:t>2.  Check the Professional Liability Insurance section of the Portal</a:t>
            </a:r>
          </a:p>
          <a:p>
            <a:pPr>
              <a:buFont typeface="Wingdings" panose="05000000000000000000" pitchFamily="2" charset="2"/>
              <a:buChar char="ü"/>
            </a:pPr>
            <a:r>
              <a:rPr lang="en-US" sz="1400" dirty="0"/>
              <a:t>The Expiration Date on the profile matches the Professional Liability Insurance document</a:t>
            </a:r>
          </a:p>
          <a:p>
            <a:pPr>
              <a:buFont typeface="Wingdings" panose="05000000000000000000" pitchFamily="2" charset="2"/>
              <a:buChar char="ü"/>
            </a:pPr>
            <a:r>
              <a:rPr lang="en-US" sz="1400" dirty="0"/>
              <a:t>The Policy Number on the profile matches the Professional Liability Insurance document </a:t>
            </a:r>
          </a:p>
          <a:p>
            <a:pPr>
              <a:buFont typeface="Wingdings" panose="05000000000000000000" pitchFamily="2" charset="2"/>
              <a:buChar char="ü"/>
            </a:pPr>
            <a:r>
              <a:rPr lang="en-US" sz="1400" dirty="0"/>
              <a:t>The provider name on the profile matches the Professional Liability Insurance document</a:t>
            </a:r>
          </a:p>
          <a:p>
            <a:pPr marL="0" indent="0">
              <a:buNone/>
            </a:pPr>
            <a:endParaRPr lang="en-US" dirty="0">
              <a:solidFill>
                <a:schemeClr val="tx1"/>
              </a:solidFill>
            </a:endParaRPr>
          </a:p>
          <a:p>
            <a:pPr lvl="1"/>
            <a:endParaRPr lang="en-US" dirty="0">
              <a:solidFill>
                <a:schemeClr val="tx1"/>
              </a:solidFill>
            </a:endParaRPr>
          </a:p>
        </p:txBody>
      </p:sp>
      <p:sp>
        <p:nvSpPr>
          <p:cNvPr id="3" name="Title 2"/>
          <p:cNvSpPr>
            <a:spLocks noGrp="1"/>
          </p:cNvSpPr>
          <p:nvPr>
            <p:ph type="title"/>
          </p:nvPr>
        </p:nvSpPr>
        <p:spPr/>
        <p:txBody>
          <a:bodyPr/>
          <a:lstStyle/>
          <a:p>
            <a:r>
              <a:rPr lang="en-US" dirty="0"/>
              <a:t>Document Check List</a:t>
            </a:r>
          </a:p>
        </p:txBody>
      </p:sp>
      <p:sp>
        <p:nvSpPr>
          <p:cNvPr id="4" name="Slide Number Placeholder 3"/>
          <p:cNvSpPr>
            <a:spLocks noGrp="1"/>
          </p:cNvSpPr>
          <p:nvPr>
            <p:ph type="sldNum" sz="quarter" idx="10"/>
          </p:nvPr>
        </p:nvSpPr>
        <p:spPr/>
        <p:txBody>
          <a:bodyPr/>
          <a:lstStyle/>
          <a:p>
            <a:fld id="{1E3CF805-C863-4A58-8C9B-FCB27815E00B}" type="slidenum">
              <a:rPr lang="en-US" smtClean="0"/>
              <a:pPr/>
              <a:t>2</a:t>
            </a:fld>
            <a:endParaRPr lang="en-US" dirty="0"/>
          </a:p>
        </p:txBody>
      </p:sp>
    </p:spTree>
    <p:extLst>
      <p:ext uri="{BB962C8B-B14F-4D97-AF65-F5344CB8AC3E}">
        <p14:creationId xmlns:p14="http://schemas.microsoft.com/office/powerpoint/2010/main" val="340611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071273"/>
            <a:ext cx="11216640" cy="5342941"/>
          </a:xfrm>
        </p:spPr>
        <p:txBody>
          <a:bodyPr/>
          <a:lstStyle/>
          <a:p>
            <a:pPr>
              <a:buFont typeface="Wingdings" panose="05000000000000000000" pitchFamily="2" charset="2"/>
              <a:buChar char="ü"/>
            </a:pPr>
            <a:r>
              <a:rPr lang="en-US" sz="1400" dirty="0"/>
              <a:t>Answer: “Are you covered under a Professional Liability Insurance Policy?”</a:t>
            </a:r>
          </a:p>
          <a:p>
            <a:pPr lvl="1">
              <a:buFont typeface="Courier New" panose="02070309020205020404" pitchFamily="49" charset="0"/>
              <a:buChar char="o"/>
            </a:pPr>
            <a:r>
              <a:rPr lang="en-US" dirty="0"/>
              <a:t>Yes -if you are uploading a Professional Liability Insurance document</a:t>
            </a:r>
          </a:p>
          <a:p>
            <a:pPr lvl="1">
              <a:buFont typeface="Courier New" panose="02070309020205020404" pitchFamily="49" charset="0"/>
              <a:buChar char="o"/>
            </a:pPr>
            <a:r>
              <a:rPr lang="en-US" dirty="0"/>
              <a:t>No-if you are uploading an explanation of no insurance or a letter of self-insurance</a:t>
            </a:r>
          </a:p>
          <a:p>
            <a:pPr marL="0" indent="0">
              <a:buNone/>
            </a:pPr>
            <a:r>
              <a:rPr lang="en-US" sz="1400" dirty="0"/>
              <a:t>3. If emailing or mailing, prepare the Documents section of the portal </a:t>
            </a:r>
          </a:p>
          <a:p>
            <a:pPr lvl="0">
              <a:buFont typeface="Wingdings" panose="05000000000000000000" pitchFamily="2" charset="2"/>
              <a:buChar char="ü"/>
            </a:pPr>
            <a:r>
              <a:rPr lang="en-US" sz="1400" dirty="0"/>
              <a:t>An entry is created for each document you will be adding</a:t>
            </a:r>
          </a:p>
          <a:p>
            <a:pPr lvl="0">
              <a:buFont typeface="Wingdings" panose="05000000000000000000" pitchFamily="2" charset="2"/>
              <a:buChar char="ü"/>
            </a:pPr>
            <a:r>
              <a:rPr lang="en-US" sz="1400" dirty="0"/>
              <a:t>The right document type is selected</a:t>
            </a:r>
          </a:p>
          <a:p>
            <a:pPr lvl="2"/>
            <a:r>
              <a:rPr lang="en-US" dirty="0"/>
              <a:t>Professional Liability Insurance document</a:t>
            </a:r>
          </a:p>
          <a:p>
            <a:pPr lvl="2"/>
            <a:r>
              <a:rPr lang="en-US" dirty="0"/>
              <a:t>Letter of Self Insurance/No insurance</a:t>
            </a:r>
          </a:p>
          <a:p>
            <a:pPr marL="0" indent="0">
              <a:buNone/>
            </a:pPr>
            <a:r>
              <a:rPr lang="en-US" sz="1400" dirty="0"/>
              <a:t>4. Add your documents</a:t>
            </a:r>
          </a:p>
          <a:p>
            <a:pPr lvl="0"/>
            <a:r>
              <a:rPr lang="en-US" sz="1400" dirty="0"/>
              <a:t>Uploading via the Portal</a:t>
            </a:r>
          </a:p>
          <a:p>
            <a:pPr lvl="1">
              <a:buFont typeface="Wingdings" panose="05000000000000000000" pitchFamily="2" charset="2"/>
              <a:buChar char="ü"/>
            </a:pPr>
            <a:r>
              <a:rPr lang="en-US" dirty="0"/>
              <a:t>The document is in the correct format (PDF, TIF, JPG, or JPEG only)</a:t>
            </a:r>
          </a:p>
          <a:p>
            <a:pPr lvl="1">
              <a:buFont typeface="Wingdings" panose="05000000000000000000" pitchFamily="2" charset="2"/>
              <a:buChar char="ü"/>
            </a:pPr>
            <a:r>
              <a:rPr lang="en-US" dirty="0"/>
              <a:t>The document size is smaller than 12MB</a:t>
            </a:r>
          </a:p>
          <a:p>
            <a:pPr lvl="1">
              <a:buFont typeface="Wingdings" panose="05000000000000000000" pitchFamily="2" charset="2"/>
              <a:buChar char="ü"/>
            </a:pPr>
            <a:r>
              <a:rPr lang="en-US" dirty="0"/>
              <a:t>The right document type is selected</a:t>
            </a:r>
          </a:p>
          <a:p>
            <a:pPr lvl="1">
              <a:buFont typeface="Wingdings" panose="05000000000000000000" pitchFamily="2" charset="2"/>
              <a:buChar char="ü"/>
            </a:pPr>
            <a:r>
              <a:rPr lang="en-US" dirty="0"/>
              <a:t>Professional Liability Insurance document</a:t>
            </a:r>
          </a:p>
          <a:p>
            <a:pPr lvl="1">
              <a:buFont typeface="Wingdings" panose="05000000000000000000" pitchFamily="2" charset="2"/>
              <a:buChar char="ü"/>
            </a:pPr>
            <a:r>
              <a:rPr lang="en-US" dirty="0"/>
              <a:t>Letter of Self Insurance/No insurance</a:t>
            </a:r>
          </a:p>
          <a:p>
            <a:pPr lvl="1">
              <a:buFont typeface="Wingdings" panose="05000000000000000000" pitchFamily="2" charset="2"/>
              <a:buChar char="ü"/>
            </a:pPr>
            <a:r>
              <a:rPr lang="en-US" dirty="0"/>
              <a:t>Each document is uploaded separately</a:t>
            </a:r>
          </a:p>
          <a:p>
            <a:pPr lvl="1">
              <a:buFont typeface="Wingdings" panose="05000000000000000000" pitchFamily="2" charset="2"/>
              <a:buChar char="ü"/>
            </a:pPr>
            <a:r>
              <a:rPr lang="en-US" dirty="0"/>
              <a:t>All documents are legible and no important details were cutoff during the scanning process</a:t>
            </a:r>
          </a:p>
          <a:p>
            <a:pPr lvl="1"/>
            <a:endParaRPr lang="en-US" dirty="0"/>
          </a:p>
          <a:p>
            <a:pPr lvl="1"/>
            <a:endParaRPr lang="en-US" dirty="0"/>
          </a:p>
          <a:p>
            <a:pPr marL="0" indent="0">
              <a:buNone/>
            </a:pPr>
            <a:endParaRPr lang="en-US" sz="1400" dirty="0">
              <a:solidFill>
                <a:schemeClr val="tx1"/>
              </a:solidFill>
            </a:endParaRPr>
          </a:p>
          <a:p>
            <a:pPr lvl="1"/>
            <a:endParaRPr lang="en-US" dirty="0">
              <a:solidFill>
                <a:schemeClr val="tx1"/>
              </a:solidFill>
            </a:endParaRPr>
          </a:p>
        </p:txBody>
      </p:sp>
      <p:sp>
        <p:nvSpPr>
          <p:cNvPr id="3" name="Title 2"/>
          <p:cNvSpPr>
            <a:spLocks noGrp="1"/>
          </p:cNvSpPr>
          <p:nvPr>
            <p:ph type="title"/>
          </p:nvPr>
        </p:nvSpPr>
        <p:spPr/>
        <p:txBody>
          <a:bodyPr/>
          <a:lstStyle/>
          <a:p>
            <a:r>
              <a:rPr lang="en-US" dirty="0"/>
              <a:t>Document Check List</a:t>
            </a:r>
          </a:p>
        </p:txBody>
      </p:sp>
      <p:sp>
        <p:nvSpPr>
          <p:cNvPr id="4" name="Slide Number Placeholder 3"/>
          <p:cNvSpPr>
            <a:spLocks noGrp="1"/>
          </p:cNvSpPr>
          <p:nvPr>
            <p:ph type="sldNum" sz="quarter" idx="10"/>
          </p:nvPr>
        </p:nvSpPr>
        <p:spPr/>
        <p:txBody>
          <a:bodyPr/>
          <a:lstStyle/>
          <a:p>
            <a:fld id="{1E3CF805-C863-4A58-8C9B-FCB27815E00B}" type="slidenum">
              <a:rPr lang="en-US" smtClean="0"/>
              <a:pPr/>
              <a:t>3</a:t>
            </a:fld>
            <a:endParaRPr lang="en-US" dirty="0"/>
          </a:p>
        </p:txBody>
      </p:sp>
    </p:spTree>
    <p:extLst>
      <p:ext uri="{BB962C8B-B14F-4D97-AF65-F5344CB8AC3E}">
        <p14:creationId xmlns:p14="http://schemas.microsoft.com/office/powerpoint/2010/main" val="43218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1692" y="1071273"/>
            <a:ext cx="11568971" cy="5342941"/>
          </a:xfrm>
        </p:spPr>
        <p:txBody>
          <a:bodyPr/>
          <a:lstStyle/>
          <a:p>
            <a:pPr lvl="0"/>
            <a:r>
              <a:rPr lang="en-US" sz="1400" dirty="0"/>
              <a:t>Sending via email</a:t>
            </a:r>
          </a:p>
          <a:p>
            <a:pPr lvl="1">
              <a:buFont typeface="Wingdings" panose="05000000000000000000" pitchFamily="2" charset="2"/>
              <a:buChar char="ü"/>
            </a:pPr>
            <a:r>
              <a:rPr lang="en-US" dirty="0"/>
              <a:t>Specific CAQH Provider ID is included in the email subject</a:t>
            </a:r>
          </a:p>
          <a:p>
            <a:pPr lvl="1">
              <a:buFont typeface="Wingdings" panose="05000000000000000000" pitchFamily="2" charset="2"/>
              <a:buChar char="ü"/>
            </a:pPr>
            <a:r>
              <a:rPr lang="en-US" dirty="0"/>
              <a:t>Email cover sheet is in the body of the email and NOT an attachment</a:t>
            </a:r>
          </a:p>
          <a:p>
            <a:pPr lvl="1">
              <a:buFont typeface="Wingdings" panose="05000000000000000000" pitchFamily="2" charset="2"/>
              <a:buChar char="ü"/>
            </a:pPr>
            <a:r>
              <a:rPr lang="en-US" dirty="0"/>
              <a:t>Each attached document is smaller than 12KB</a:t>
            </a:r>
            <a:endParaRPr lang="en-US" dirty="0">
              <a:solidFill>
                <a:schemeClr val="tx1"/>
              </a:solidFill>
            </a:endParaRPr>
          </a:p>
          <a:p>
            <a:r>
              <a:rPr lang="en-US" sz="1400" dirty="0"/>
              <a:t>The email address to send to is documents@proview.caqh.org</a:t>
            </a:r>
          </a:p>
          <a:p>
            <a:pPr lvl="0"/>
            <a:r>
              <a:rPr lang="en-US" sz="1400" dirty="0"/>
              <a:t>Sending via US mail</a:t>
            </a:r>
          </a:p>
          <a:p>
            <a:pPr lvl="0">
              <a:buFont typeface="Wingdings" panose="05000000000000000000" pitchFamily="2" charset="2"/>
              <a:buChar char="ü"/>
            </a:pPr>
            <a:r>
              <a:rPr lang="en-US" sz="1400" dirty="0"/>
              <a:t>CAQH Provider ID is included on EACH document</a:t>
            </a:r>
          </a:p>
          <a:p>
            <a:pPr lvl="0">
              <a:buFont typeface="Wingdings" panose="05000000000000000000" pitchFamily="2" charset="2"/>
              <a:buChar char="ü"/>
            </a:pPr>
            <a:r>
              <a:rPr lang="en-US" sz="1400" dirty="0"/>
              <a:t>If sending copies, documents are legible and no details are cutoff or missing</a:t>
            </a:r>
          </a:p>
          <a:p>
            <a:pPr lvl="0"/>
            <a:r>
              <a:rPr lang="en-US" sz="1400" dirty="0"/>
              <a:t>Mailing Address is:</a:t>
            </a:r>
          </a:p>
          <a:p>
            <a:pPr marL="0" indent="0" algn="just">
              <a:buNone/>
            </a:pPr>
            <a:r>
              <a:rPr lang="en-US" sz="1400" b="1" dirty="0"/>
              <a:t>CAQH </a:t>
            </a:r>
          </a:p>
          <a:p>
            <a:pPr marL="0" indent="0" algn="just">
              <a:buNone/>
            </a:pPr>
            <a:r>
              <a:rPr lang="en-US" sz="1400" b="1" dirty="0"/>
              <a:t>PO Box 696537</a:t>
            </a:r>
          </a:p>
          <a:p>
            <a:pPr marL="0" indent="0" algn="just">
              <a:buNone/>
            </a:pPr>
            <a:r>
              <a:rPr lang="en-US" sz="1400" b="1" dirty="0"/>
              <a:t>San Antonio, Texas 78269</a:t>
            </a:r>
          </a:p>
          <a:p>
            <a:pPr marL="342900" lvl="1" indent="0">
              <a:buNone/>
            </a:pPr>
            <a:endParaRPr lang="en-US" dirty="0"/>
          </a:p>
        </p:txBody>
      </p:sp>
      <p:sp>
        <p:nvSpPr>
          <p:cNvPr id="3" name="Title 2"/>
          <p:cNvSpPr>
            <a:spLocks noGrp="1"/>
          </p:cNvSpPr>
          <p:nvPr>
            <p:ph type="title"/>
          </p:nvPr>
        </p:nvSpPr>
        <p:spPr/>
        <p:txBody>
          <a:bodyPr/>
          <a:lstStyle/>
          <a:p>
            <a:r>
              <a:rPr lang="en-US" dirty="0"/>
              <a:t>Document Check List</a:t>
            </a:r>
          </a:p>
        </p:txBody>
      </p:sp>
      <p:sp>
        <p:nvSpPr>
          <p:cNvPr id="4" name="Slide Number Placeholder 3"/>
          <p:cNvSpPr>
            <a:spLocks noGrp="1"/>
          </p:cNvSpPr>
          <p:nvPr>
            <p:ph type="sldNum" sz="quarter" idx="10"/>
          </p:nvPr>
        </p:nvSpPr>
        <p:spPr/>
        <p:txBody>
          <a:bodyPr/>
          <a:lstStyle/>
          <a:p>
            <a:fld id="{1E3CF805-C863-4A58-8C9B-FCB27815E00B}" type="slidenum">
              <a:rPr lang="en-US" smtClean="0"/>
              <a:pPr/>
              <a:t>4</a:t>
            </a:fld>
            <a:endParaRPr lang="en-US" dirty="0"/>
          </a:p>
        </p:txBody>
      </p:sp>
    </p:spTree>
    <p:extLst>
      <p:ext uri="{BB962C8B-B14F-4D97-AF65-F5344CB8AC3E}">
        <p14:creationId xmlns:p14="http://schemas.microsoft.com/office/powerpoint/2010/main" val="398701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507" y="1100681"/>
            <a:ext cx="11216640" cy="4976028"/>
          </a:xfrm>
        </p:spPr>
        <p:txBody>
          <a:bodyPr/>
          <a:lstStyle/>
          <a:p>
            <a:pPr marL="0" indent="0">
              <a:buNone/>
            </a:pPr>
            <a:r>
              <a:rPr lang="en-US" dirty="0">
                <a:solidFill>
                  <a:schemeClr val="tx1"/>
                </a:solidFill>
              </a:rPr>
              <a:t>General  guidelines for submitting documents:</a:t>
            </a:r>
          </a:p>
          <a:p>
            <a:r>
              <a:rPr lang="en-US" dirty="0">
                <a:solidFill>
                  <a:schemeClr val="tx1"/>
                </a:solidFill>
              </a:rPr>
              <a:t>To complete the data profile, providers must submit all required supporting documents.   </a:t>
            </a:r>
          </a:p>
          <a:p>
            <a:r>
              <a:rPr lang="en-US" dirty="0">
                <a:solidFill>
                  <a:schemeClr val="tx1"/>
                </a:solidFill>
              </a:rPr>
              <a:t>CAQH ProView does </a:t>
            </a:r>
            <a:r>
              <a:rPr lang="en-US" b="1" dirty="0">
                <a:solidFill>
                  <a:schemeClr val="tx1"/>
                </a:solidFill>
              </a:rPr>
              <a:t>NOT</a:t>
            </a:r>
            <a:r>
              <a:rPr lang="en-US" dirty="0">
                <a:solidFill>
                  <a:schemeClr val="tx1"/>
                </a:solidFill>
              </a:rPr>
              <a:t> support faxing of supporting documents. </a:t>
            </a:r>
          </a:p>
          <a:p>
            <a:r>
              <a:rPr lang="en-US" dirty="0">
                <a:solidFill>
                  <a:schemeClr val="tx1"/>
                </a:solidFill>
              </a:rPr>
              <a:t>Providers may upload supporting documents via the portal account.</a:t>
            </a:r>
          </a:p>
          <a:p>
            <a:r>
              <a:rPr lang="en-US" dirty="0">
                <a:solidFill>
                  <a:schemeClr val="tx1"/>
                </a:solidFill>
              </a:rPr>
              <a:t>Providers may send supporting documents via e-mail.  </a:t>
            </a:r>
          </a:p>
          <a:p>
            <a:r>
              <a:rPr lang="en-US" dirty="0">
                <a:solidFill>
                  <a:schemeClr val="tx1"/>
                </a:solidFill>
              </a:rPr>
              <a:t>Providers may send supporting documents via US Mail.</a:t>
            </a:r>
          </a:p>
          <a:p>
            <a:r>
              <a:rPr lang="en-US" dirty="0">
                <a:solidFill>
                  <a:schemeClr val="tx1"/>
                </a:solidFill>
              </a:rPr>
              <a:t>All documents undergo a Quality Assurance (QA) review process.  Purpose of QA is to ensure compliance with established CAQH ProView quality standards.  </a:t>
            </a:r>
          </a:p>
          <a:p>
            <a:r>
              <a:rPr lang="en-US" dirty="0">
                <a:solidFill>
                  <a:schemeClr val="tx1"/>
                </a:solidFill>
              </a:rPr>
              <a:t>Documents which are not required for credentialing will be rejected.  </a:t>
            </a:r>
          </a:p>
          <a:p>
            <a:r>
              <a:rPr lang="en-US" dirty="0">
                <a:solidFill>
                  <a:schemeClr val="tx1"/>
                </a:solidFill>
              </a:rPr>
              <a:t>Required documents will be listed on the provider CAQH ProView account.</a:t>
            </a:r>
          </a:p>
          <a:p>
            <a:r>
              <a:rPr lang="en-US" dirty="0">
                <a:solidFill>
                  <a:schemeClr val="tx1"/>
                </a:solidFill>
              </a:rPr>
              <a:t>Documents that do not meet compliance and quality standards will be rejected. </a:t>
            </a:r>
          </a:p>
          <a:p>
            <a:r>
              <a:rPr lang="en-US" dirty="0">
                <a:solidFill>
                  <a:schemeClr val="tx1"/>
                </a:solidFill>
              </a:rPr>
              <a:t>Typical turnaround time from submission to review and approval is one business day.</a:t>
            </a:r>
          </a:p>
        </p:txBody>
      </p:sp>
      <p:sp>
        <p:nvSpPr>
          <p:cNvPr id="3" name="Title 2"/>
          <p:cNvSpPr>
            <a:spLocks noGrp="1"/>
          </p:cNvSpPr>
          <p:nvPr>
            <p:ph type="title"/>
          </p:nvPr>
        </p:nvSpPr>
        <p:spPr/>
        <p:txBody>
          <a:bodyPr/>
          <a:lstStyle/>
          <a:p>
            <a:r>
              <a:rPr lang="en-US" dirty="0"/>
              <a:t>Document Submission Guidelines</a:t>
            </a:r>
          </a:p>
        </p:txBody>
      </p:sp>
      <p:sp>
        <p:nvSpPr>
          <p:cNvPr id="4" name="Slide Number Placeholder 3"/>
          <p:cNvSpPr>
            <a:spLocks noGrp="1"/>
          </p:cNvSpPr>
          <p:nvPr>
            <p:ph type="sldNum" sz="quarter" idx="10"/>
          </p:nvPr>
        </p:nvSpPr>
        <p:spPr/>
        <p:txBody>
          <a:bodyPr/>
          <a:lstStyle/>
          <a:p>
            <a:fld id="{1E3CF805-C863-4A58-8C9B-FCB27815E00B}" type="slidenum">
              <a:rPr lang="en-US" smtClean="0"/>
              <a:pPr/>
              <a:t>5</a:t>
            </a:fld>
            <a:endParaRPr lang="en-US" dirty="0"/>
          </a:p>
        </p:txBody>
      </p:sp>
    </p:spTree>
    <p:extLst>
      <p:ext uri="{BB962C8B-B14F-4D97-AF65-F5344CB8AC3E}">
        <p14:creationId xmlns:p14="http://schemas.microsoft.com/office/powerpoint/2010/main" val="278998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624" y="1003489"/>
            <a:ext cx="11537576" cy="5316288"/>
          </a:xfrm>
        </p:spPr>
        <p:txBody>
          <a:bodyPr/>
          <a:lstStyle/>
          <a:p>
            <a:pPr marL="0" indent="0">
              <a:buNone/>
            </a:pPr>
            <a:r>
              <a:rPr lang="en-US" sz="1400" dirty="0">
                <a:solidFill>
                  <a:schemeClr val="tx1"/>
                </a:solidFill>
              </a:rPr>
              <a:t>Documents submitted by portal upload, e-mail, or US Mail MUST meet the following criteria for acceptance:</a:t>
            </a:r>
          </a:p>
          <a:p>
            <a:r>
              <a:rPr lang="en-US" sz="1400" b="1" dirty="0">
                <a:solidFill>
                  <a:schemeClr val="tx1"/>
                </a:solidFill>
              </a:rPr>
              <a:t>Document Format – </a:t>
            </a:r>
            <a:r>
              <a:rPr lang="en-US" sz="1400" dirty="0">
                <a:solidFill>
                  <a:schemeClr val="tx1"/>
                </a:solidFill>
              </a:rPr>
              <a:t>Documents are accepted in PDF, TIF, JPG, or JPEG formats.</a:t>
            </a:r>
          </a:p>
          <a:p>
            <a:r>
              <a:rPr lang="en-US" sz="1400" b="1" dirty="0">
                <a:solidFill>
                  <a:schemeClr val="tx1"/>
                </a:solidFill>
              </a:rPr>
              <a:t>Document Size – </a:t>
            </a:r>
            <a:r>
              <a:rPr lang="en-US" sz="1400" dirty="0">
                <a:solidFill>
                  <a:schemeClr val="tx1"/>
                </a:solidFill>
              </a:rPr>
              <a:t>All files must be smaller than 12MB.</a:t>
            </a:r>
          </a:p>
          <a:p>
            <a:r>
              <a:rPr lang="en-US" sz="1400" b="1" dirty="0">
                <a:solidFill>
                  <a:schemeClr val="tx1"/>
                </a:solidFill>
              </a:rPr>
              <a:t>Document Type – </a:t>
            </a:r>
            <a:r>
              <a:rPr lang="en-US" sz="1400" dirty="0">
                <a:solidFill>
                  <a:schemeClr val="tx1"/>
                </a:solidFill>
              </a:rPr>
              <a:t>Select the appropriate document name or document type when uploading documents. Supporting documents that do not have existing document types in the dropdown should NOT be uploaded as ‘Other’.</a:t>
            </a:r>
          </a:p>
          <a:p>
            <a:r>
              <a:rPr lang="en-US" sz="1400" b="1" dirty="0">
                <a:solidFill>
                  <a:schemeClr val="tx1"/>
                </a:solidFill>
              </a:rPr>
              <a:t>Signature – </a:t>
            </a:r>
            <a:r>
              <a:rPr lang="en-US" sz="1400" dirty="0">
                <a:solidFill>
                  <a:schemeClr val="tx1"/>
                </a:solidFill>
              </a:rPr>
              <a:t>Some documents such as the State Release forms require signature and the Provider must affix his/her wet signature. Electronic/digital signatures are not accepted on the Attestation Authorization and Release form.</a:t>
            </a:r>
          </a:p>
          <a:p>
            <a:r>
              <a:rPr lang="en-US" sz="1400" b="1" dirty="0">
                <a:solidFill>
                  <a:schemeClr val="tx1"/>
                </a:solidFill>
              </a:rPr>
              <a:t>Signature date – </a:t>
            </a:r>
            <a:r>
              <a:rPr lang="en-US" sz="1400" dirty="0">
                <a:solidFill>
                  <a:schemeClr val="tx1"/>
                </a:solidFill>
              </a:rPr>
              <a:t>The signature date, if required on the document, must be within 120 days of the current date. </a:t>
            </a:r>
          </a:p>
          <a:p>
            <a:pPr lvl="1"/>
            <a:r>
              <a:rPr lang="en-US" dirty="0">
                <a:solidFill>
                  <a:schemeClr val="tx1"/>
                </a:solidFill>
              </a:rPr>
              <a:t>Only one Authorization, Attestation and Release  needs to be submitted to ProView, once attested the electronic date stamp at the top of the Authorization, Attestation and Release  extends the original wet signature.</a:t>
            </a:r>
          </a:p>
          <a:p>
            <a:r>
              <a:rPr lang="en-US" sz="1400" b="1" dirty="0">
                <a:solidFill>
                  <a:schemeClr val="tx1"/>
                </a:solidFill>
              </a:rPr>
              <a:t>Provider Name – </a:t>
            </a:r>
            <a:r>
              <a:rPr lang="en-US" sz="1400" dirty="0">
                <a:solidFill>
                  <a:schemeClr val="tx1"/>
                </a:solidFill>
              </a:rPr>
              <a:t>The name on the document must match the name entered on the profile.</a:t>
            </a:r>
          </a:p>
          <a:p>
            <a:r>
              <a:rPr lang="en-US" sz="1400" dirty="0">
                <a:solidFill>
                  <a:schemeClr val="tx1"/>
                </a:solidFill>
              </a:rPr>
              <a:t>Ensure the supporting document/s are </a:t>
            </a:r>
            <a:r>
              <a:rPr lang="en-US" sz="1400" b="1" dirty="0">
                <a:solidFill>
                  <a:schemeClr val="tx1"/>
                </a:solidFill>
              </a:rPr>
              <a:t>NOT expired</a:t>
            </a:r>
            <a:r>
              <a:rPr lang="en-US" sz="1400" dirty="0">
                <a:solidFill>
                  <a:schemeClr val="tx1"/>
                </a:solidFill>
              </a:rPr>
              <a:t>.</a:t>
            </a:r>
          </a:p>
          <a:p>
            <a:r>
              <a:rPr lang="en-US" sz="1400" dirty="0">
                <a:solidFill>
                  <a:schemeClr val="tx1"/>
                </a:solidFill>
              </a:rPr>
              <a:t>When scanning documents, ensure that each document is </a:t>
            </a:r>
            <a:r>
              <a:rPr lang="en-US" sz="1400" b="1" dirty="0">
                <a:solidFill>
                  <a:schemeClr val="tx1"/>
                </a:solidFill>
              </a:rPr>
              <a:t>scanned and saved separately as ONE document</a:t>
            </a:r>
            <a:r>
              <a:rPr lang="en-US" sz="1400" dirty="0">
                <a:solidFill>
                  <a:schemeClr val="tx1"/>
                </a:solidFill>
              </a:rPr>
              <a:t>.</a:t>
            </a:r>
          </a:p>
          <a:p>
            <a:r>
              <a:rPr lang="en-US" sz="1400" dirty="0">
                <a:solidFill>
                  <a:schemeClr val="tx1"/>
                </a:solidFill>
              </a:rPr>
              <a:t>Each page must contain only </a:t>
            </a:r>
            <a:r>
              <a:rPr lang="en-US" sz="1400" b="1" dirty="0">
                <a:solidFill>
                  <a:schemeClr val="tx1"/>
                </a:solidFill>
              </a:rPr>
              <a:t>ONE</a:t>
            </a:r>
            <a:r>
              <a:rPr lang="en-US" sz="1400" dirty="0">
                <a:solidFill>
                  <a:schemeClr val="tx1"/>
                </a:solidFill>
              </a:rPr>
              <a:t> document type. </a:t>
            </a:r>
          </a:p>
          <a:p>
            <a:r>
              <a:rPr lang="en-US" sz="1400" dirty="0">
                <a:solidFill>
                  <a:schemeClr val="tx1"/>
                </a:solidFill>
              </a:rPr>
              <a:t>Each document must be </a:t>
            </a:r>
            <a:r>
              <a:rPr lang="en-US" sz="1400" b="1" dirty="0">
                <a:solidFill>
                  <a:schemeClr val="tx1"/>
                </a:solidFill>
              </a:rPr>
              <a:t>uploaded separately</a:t>
            </a:r>
            <a:r>
              <a:rPr lang="en-US" sz="1400" dirty="0">
                <a:solidFill>
                  <a:schemeClr val="tx1"/>
                </a:solidFill>
              </a:rPr>
              <a:t>.</a:t>
            </a:r>
          </a:p>
          <a:p>
            <a:r>
              <a:rPr lang="en-US" sz="1400" dirty="0">
                <a:solidFill>
                  <a:schemeClr val="tx1"/>
                </a:solidFill>
              </a:rPr>
              <a:t>Documents must be </a:t>
            </a:r>
            <a:r>
              <a:rPr lang="en-US" sz="1400" b="1" dirty="0">
                <a:solidFill>
                  <a:schemeClr val="tx1"/>
                </a:solidFill>
              </a:rPr>
              <a:t>legible </a:t>
            </a:r>
            <a:r>
              <a:rPr lang="en-US" sz="1400" dirty="0">
                <a:solidFill>
                  <a:schemeClr val="tx1"/>
                </a:solidFill>
              </a:rPr>
              <a:t>and </a:t>
            </a:r>
            <a:r>
              <a:rPr lang="en-US" sz="1400" b="1" dirty="0">
                <a:solidFill>
                  <a:schemeClr val="tx1"/>
                </a:solidFill>
              </a:rPr>
              <a:t>no important details cutoff during the scanning process</a:t>
            </a:r>
            <a:r>
              <a:rPr lang="en-US" sz="1400" dirty="0">
                <a:solidFill>
                  <a:schemeClr val="tx1"/>
                </a:solidFill>
              </a:rPr>
              <a:t>. </a:t>
            </a:r>
          </a:p>
          <a:p>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a:t>Document Acceptance Criteria – Upload, Email &amp; US Mail</a:t>
            </a:r>
          </a:p>
        </p:txBody>
      </p:sp>
      <p:sp>
        <p:nvSpPr>
          <p:cNvPr id="4" name="Slide Number Placeholder 3"/>
          <p:cNvSpPr>
            <a:spLocks noGrp="1"/>
          </p:cNvSpPr>
          <p:nvPr>
            <p:ph type="sldNum" sz="quarter" idx="10"/>
          </p:nvPr>
        </p:nvSpPr>
        <p:spPr/>
        <p:txBody>
          <a:bodyPr/>
          <a:lstStyle/>
          <a:p>
            <a:fld id="{1E3CF805-C863-4A58-8C9B-FCB27815E00B}" type="slidenum">
              <a:rPr lang="en-US" smtClean="0"/>
              <a:pPr/>
              <a:t>6</a:t>
            </a:fld>
            <a:endParaRPr lang="en-US" dirty="0"/>
          </a:p>
        </p:txBody>
      </p:sp>
    </p:spTree>
    <p:extLst>
      <p:ext uri="{BB962C8B-B14F-4D97-AF65-F5344CB8AC3E}">
        <p14:creationId xmlns:p14="http://schemas.microsoft.com/office/powerpoint/2010/main" val="2494965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3707" y="1019658"/>
            <a:ext cx="5948493" cy="5058413"/>
          </a:xfrm>
        </p:spPr>
        <p:txBody>
          <a:bodyPr/>
          <a:lstStyle/>
          <a:p>
            <a:pPr marL="0" indent="0">
              <a:buNone/>
            </a:pPr>
            <a:r>
              <a:rPr lang="en-US" sz="1600" dirty="0">
                <a:solidFill>
                  <a:schemeClr val="tx1"/>
                </a:solidFill>
              </a:rPr>
              <a:t>Documents submitted via e-mail MUST meet the following criteria:</a:t>
            </a:r>
          </a:p>
          <a:p>
            <a:r>
              <a:rPr lang="en-US" sz="1600" dirty="0">
                <a:solidFill>
                  <a:schemeClr val="tx1"/>
                </a:solidFill>
              </a:rPr>
              <a:t>The e-mail address for submitting supporting documents is </a:t>
            </a:r>
            <a:r>
              <a:rPr lang="en-US" sz="1600" dirty="0">
                <a:solidFill>
                  <a:schemeClr val="tx1"/>
                </a:solidFill>
                <a:hlinkClick r:id="rId3"/>
              </a:rPr>
              <a:t>documents@proview.caqh.org</a:t>
            </a:r>
            <a:r>
              <a:rPr lang="en-US" sz="1600" dirty="0">
                <a:solidFill>
                  <a:schemeClr val="tx1"/>
                </a:solidFill>
              </a:rPr>
              <a:t>. </a:t>
            </a:r>
          </a:p>
          <a:p>
            <a:r>
              <a:rPr lang="en-CA" sz="1600" dirty="0">
                <a:solidFill>
                  <a:schemeClr val="tx1"/>
                </a:solidFill>
              </a:rPr>
              <a:t>The e-mail coversheet must be in the body of the e-mail and should NOT be attached to the e-mail together with other documents. Copy and paste the table (on the coversheet) into the body of your email.</a:t>
            </a:r>
          </a:p>
          <a:p>
            <a:r>
              <a:rPr lang="en-US" sz="1600" dirty="0">
                <a:solidFill>
                  <a:schemeClr val="tx1"/>
                </a:solidFill>
              </a:rPr>
              <a:t>The CAQH Provider ID number must be indicated in the body or subject line of your e-mail.</a:t>
            </a:r>
          </a:p>
          <a:p>
            <a:r>
              <a:rPr lang="en-US" sz="1600" dirty="0">
                <a:solidFill>
                  <a:schemeClr val="tx1"/>
                </a:solidFill>
              </a:rPr>
              <a:t>Include document type per attachment and up to 10 attachments per e-mail. </a:t>
            </a:r>
          </a:p>
          <a:p>
            <a:r>
              <a:rPr lang="en-US" sz="1600" dirty="0">
                <a:solidFill>
                  <a:schemeClr val="tx1"/>
                </a:solidFill>
              </a:rPr>
              <a:t>Each attached document must be smaller than 12MB.</a:t>
            </a:r>
          </a:p>
          <a:p>
            <a:r>
              <a:rPr lang="en-CA" sz="1600" dirty="0">
                <a:solidFill>
                  <a:schemeClr val="tx1"/>
                </a:solidFill>
              </a:rPr>
              <a:t>For Professional Liability Insurance documents, the face sheet must specifically name the provider as an insured </a:t>
            </a:r>
            <a:r>
              <a:rPr lang="en-CA" sz="1600" b="1" dirty="0">
                <a:solidFill>
                  <a:schemeClr val="tx1"/>
                </a:solidFill>
              </a:rPr>
              <a:t>OR</a:t>
            </a:r>
            <a:r>
              <a:rPr lang="en-CA" sz="1600" dirty="0">
                <a:solidFill>
                  <a:schemeClr val="tx1"/>
                </a:solidFill>
              </a:rPr>
              <a:t> if you are sending a group Professional Liability Insurance, it must include a provider specifically named as one of the providers covered by the insurance.</a:t>
            </a:r>
          </a:p>
          <a:p>
            <a:endParaRPr lang="en-US" sz="1600" dirty="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a:t>Document Acceptance Criteria – E-mail</a:t>
            </a:r>
          </a:p>
        </p:txBody>
      </p:sp>
      <p:sp>
        <p:nvSpPr>
          <p:cNvPr id="4" name="Slide Number Placeholder 3"/>
          <p:cNvSpPr>
            <a:spLocks noGrp="1"/>
          </p:cNvSpPr>
          <p:nvPr>
            <p:ph type="sldNum" sz="quarter" idx="10"/>
          </p:nvPr>
        </p:nvSpPr>
        <p:spPr/>
        <p:txBody>
          <a:bodyPr/>
          <a:lstStyle/>
          <a:p>
            <a:fld id="{1E3CF805-C863-4A58-8C9B-FCB27815E00B}" type="slidenum">
              <a:rPr lang="en-US" smtClean="0"/>
              <a:pPr/>
              <a:t>7</a:t>
            </a:fld>
            <a:endParaRPr lang="en-US" dirty="0"/>
          </a:p>
        </p:txBody>
      </p:sp>
      <p:pic>
        <p:nvPicPr>
          <p:cNvPr id="6" name="Picture 5"/>
          <p:cNvPicPr>
            <a:picLocks noChangeAspect="1"/>
          </p:cNvPicPr>
          <p:nvPr/>
        </p:nvPicPr>
        <p:blipFill>
          <a:blip r:embed="rId4"/>
          <a:stretch>
            <a:fillRect/>
          </a:stretch>
        </p:blipFill>
        <p:spPr>
          <a:xfrm>
            <a:off x="6405933" y="1237130"/>
            <a:ext cx="5427480" cy="5002306"/>
          </a:xfrm>
          <a:prstGeom prst="rect">
            <a:avLst/>
          </a:prstGeom>
        </p:spPr>
      </p:pic>
    </p:spTree>
    <p:extLst>
      <p:ext uri="{BB962C8B-B14F-4D97-AF65-F5344CB8AC3E}">
        <p14:creationId xmlns:p14="http://schemas.microsoft.com/office/powerpoint/2010/main" val="573869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2729" y="954967"/>
            <a:ext cx="11667934" cy="5383831"/>
          </a:xfrm>
        </p:spPr>
        <p:txBody>
          <a:bodyPr/>
          <a:lstStyle/>
          <a:p>
            <a:pPr marL="0" indent="0">
              <a:buNone/>
            </a:pPr>
            <a:r>
              <a:rPr lang="en-US" sz="1600" dirty="0">
                <a:solidFill>
                  <a:schemeClr val="tx1"/>
                </a:solidFill>
              </a:rPr>
              <a:t>If submitting documents by US Mail:</a:t>
            </a:r>
          </a:p>
          <a:p>
            <a:r>
              <a:rPr lang="en-US" sz="1600" dirty="0">
                <a:solidFill>
                  <a:schemeClr val="tx1"/>
                </a:solidFill>
              </a:rPr>
              <a:t>Mail your documents to:</a:t>
            </a:r>
          </a:p>
          <a:p>
            <a:pPr marL="0" indent="0">
              <a:buNone/>
            </a:pPr>
            <a:r>
              <a:rPr lang="en-US" sz="1600" dirty="0">
                <a:solidFill>
                  <a:schemeClr val="tx1"/>
                </a:solidFill>
              </a:rPr>
              <a:t>	CAQH </a:t>
            </a:r>
          </a:p>
          <a:p>
            <a:pPr marL="0" indent="0">
              <a:buNone/>
            </a:pPr>
            <a:r>
              <a:rPr lang="en-US" sz="1600" dirty="0">
                <a:solidFill>
                  <a:schemeClr val="tx1"/>
                </a:solidFill>
              </a:rPr>
              <a:t>	PO Box 696537</a:t>
            </a:r>
          </a:p>
          <a:p>
            <a:pPr marL="0" indent="0">
              <a:buNone/>
            </a:pPr>
            <a:r>
              <a:rPr lang="en-US" sz="1600" dirty="0">
                <a:solidFill>
                  <a:schemeClr val="tx1"/>
                </a:solidFill>
              </a:rPr>
              <a:t>	San Antonio, Texas 78269 </a:t>
            </a:r>
          </a:p>
          <a:p>
            <a:r>
              <a:rPr lang="en-CA" sz="1600" dirty="0">
                <a:solidFill>
                  <a:schemeClr val="tx1"/>
                </a:solidFill>
              </a:rPr>
              <a:t>The CAQH Provider ID number MUST be indicated on each document. </a:t>
            </a:r>
          </a:p>
          <a:p>
            <a:r>
              <a:rPr lang="en-CA" sz="1600" dirty="0">
                <a:solidFill>
                  <a:schemeClr val="tx1"/>
                </a:solidFill>
              </a:rPr>
              <a:t>PMs sending multiple documents for multiple Providers MUST clearly indicate the CAQH Provider ID number on each document. </a:t>
            </a:r>
            <a:endParaRPr lang="en-US" sz="1600" dirty="0">
              <a:solidFill>
                <a:schemeClr val="tx1"/>
              </a:solidFill>
            </a:endParaRPr>
          </a:p>
          <a:p>
            <a:r>
              <a:rPr lang="en-CA" sz="1600" dirty="0">
                <a:solidFill>
                  <a:schemeClr val="tx1"/>
                </a:solidFill>
              </a:rPr>
              <a:t>If sending duplicate copies of documents (not the original ones) or printed from online websites, ensure the copy is legible and no important details are cut-off or missing.</a:t>
            </a:r>
            <a:endParaRPr lang="en-US" sz="1600" dirty="0">
              <a:solidFill>
                <a:schemeClr val="tx1"/>
              </a:solidFill>
            </a:endParaRPr>
          </a:p>
          <a:p>
            <a:r>
              <a:rPr lang="en-CA" sz="1600" dirty="0">
                <a:solidFill>
                  <a:schemeClr val="tx1"/>
                </a:solidFill>
              </a:rPr>
              <a:t>For Professional Liability Insurance documents, the face sheet must specifically name the provider as an insured </a:t>
            </a:r>
            <a:r>
              <a:rPr lang="en-CA" sz="1600" b="1" dirty="0">
                <a:solidFill>
                  <a:schemeClr val="tx1"/>
                </a:solidFill>
              </a:rPr>
              <a:t>OR</a:t>
            </a:r>
            <a:r>
              <a:rPr lang="en-CA" sz="1600" dirty="0">
                <a:solidFill>
                  <a:schemeClr val="tx1"/>
                </a:solidFill>
              </a:rPr>
              <a:t> if you are sending a group Professional Liability Insurance, it must include a provider specifically named as one of the providers covered by the insurance.</a:t>
            </a:r>
          </a:p>
          <a:p>
            <a:r>
              <a:rPr lang="en-US" sz="1600" dirty="0">
                <a:solidFill>
                  <a:schemeClr val="tx1"/>
                </a:solidFill>
              </a:rPr>
              <a:t>If you are sending multiple documents through US mail, these documents will initially be uploaded as 'Other'. You may receive an e-mail notifying you that the documents failed. However, that occurs during the splitting process to separate documents. If all documents are valid, they will be posted using the correct document type. You may log in to your account within 2-3 business days to check status of the documents. </a:t>
            </a:r>
          </a:p>
          <a:p>
            <a:endParaRPr lang="en-US" sz="1600" dirty="0">
              <a:solidFill>
                <a:schemeClr val="tx1"/>
              </a:solidFill>
            </a:endParaRPr>
          </a:p>
        </p:txBody>
      </p:sp>
      <p:sp>
        <p:nvSpPr>
          <p:cNvPr id="3" name="Title 2"/>
          <p:cNvSpPr>
            <a:spLocks noGrp="1"/>
          </p:cNvSpPr>
          <p:nvPr>
            <p:ph type="title"/>
          </p:nvPr>
        </p:nvSpPr>
        <p:spPr/>
        <p:txBody>
          <a:bodyPr/>
          <a:lstStyle/>
          <a:p>
            <a:r>
              <a:rPr lang="en-US" dirty="0"/>
              <a:t>Document Acceptance Criteria – US Mail</a:t>
            </a:r>
          </a:p>
        </p:txBody>
      </p:sp>
      <p:sp>
        <p:nvSpPr>
          <p:cNvPr id="4" name="Slide Number Placeholder 3"/>
          <p:cNvSpPr>
            <a:spLocks noGrp="1"/>
          </p:cNvSpPr>
          <p:nvPr>
            <p:ph type="sldNum" sz="quarter" idx="10"/>
          </p:nvPr>
        </p:nvSpPr>
        <p:spPr/>
        <p:txBody>
          <a:bodyPr/>
          <a:lstStyle/>
          <a:p>
            <a:fld id="{1E3CF805-C863-4A58-8C9B-FCB27815E00B}" type="slidenum">
              <a:rPr lang="en-US" smtClean="0"/>
              <a:pPr/>
              <a:t>8</a:t>
            </a:fld>
            <a:endParaRPr lang="en-US" dirty="0"/>
          </a:p>
        </p:txBody>
      </p:sp>
    </p:spTree>
    <p:extLst>
      <p:ext uri="{BB962C8B-B14F-4D97-AF65-F5344CB8AC3E}">
        <p14:creationId xmlns:p14="http://schemas.microsoft.com/office/powerpoint/2010/main" val="2735625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80" y="1158554"/>
            <a:ext cx="11216640" cy="4810125"/>
          </a:xfrm>
        </p:spPr>
        <p:txBody>
          <a:bodyPr/>
          <a:lstStyle/>
          <a:p>
            <a:pPr marL="0" indent="0">
              <a:buNone/>
            </a:pPr>
            <a:r>
              <a:rPr lang="en-US" sz="1600" dirty="0"/>
              <a:t>Following are the statuses you may see in the Documents section. </a:t>
            </a:r>
          </a:p>
          <a:p>
            <a:r>
              <a:rPr lang="en-US" sz="1600" b="1" dirty="0"/>
              <a:t>Missing – </a:t>
            </a:r>
            <a:r>
              <a:rPr lang="en-US" sz="1600" dirty="0"/>
              <a:t>required documents will appear as missing if you have not yet uploaded a document. Required documents include Application Release, State Release, and State Authorization forms. </a:t>
            </a:r>
          </a:p>
          <a:p>
            <a:pPr lvl="1"/>
            <a:r>
              <a:rPr lang="en-US" sz="1600" dirty="0"/>
              <a:t>Conditional documents will appear as Missing depending on the information entered in the profile data (e.g., If a provider has indicated he/she has a DEA, the Documents section will show a DEA slot marked with a red asterisk and a status of Missing. If the provider has indicated he/she has professional liability insurance and has not uploaded a Professional Liability Insurance document yet, it will appear as Missing in the Documents section)</a:t>
            </a:r>
          </a:p>
          <a:p>
            <a:r>
              <a:rPr lang="en-US" sz="1600" b="1" dirty="0"/>
              <a:t>Received – </a:t>
            </a:r>
            <a:r>
              <a:rPr lang="en-US" sz="1600" dirty="0"/>
              <a:t>a document which has recently been uploaded on the portal will show as Received. The document will remain in this status until the validation is complete</a:t>
            </a:r>
          </a:p>
          <a:p>
            <a:r>
              <a:rPr lang="en-US" sz="1600" b="1" dirty="0"/>
              <a:t>Failed – </a:t>
            </a:r>
            <a:r>
              <a:rPr lang="en-US" sz="1600" dirty="0"/>
              <a:t>the status of a document which did not pass the validation process</a:t>
            </a:r>
          </a:p>
          <a:p>
            <a:r>
              <a:rPr lang="en-US" sz="1600" b="1" dirty="0"/>
              <a:t>Approved </a:t>
            </a:r>
            <a:r>
              <a:rPr lang="en-US" sz="1600" dirty="0"/>
              <a:t>– the status of a document which has passed the validation process</a:t>
            </a:r>
          </a:p>
          <a:p>
            <a:r>
              <a:rPr lang="en-US" sz="1600" b="1" dirty="0"/>
              <a:t>Expired </a:t>
            </a:r>
            <a:r>
              <a:rPr lang="en-US" sz="1600" dirty="0"/>
              <a:t>– documents such as DEA, State License, CDS, Professional Liability Insurance etc. with an expiration date that is in the past (i.e., expiration date &lt; current date)</a:t>
            </a:r>
          </a:p>
          <a:p>
            <a:pPr lvl="1"/>
            <a:endParaRPr lang="en-US" sz="1600" dirty="0"/>
          </a:p>
        </p:txBody>
      </p:sp>
      <p:sp>
        <p:nvSpPr>
          <p:cNvPr id="3" name="Title 2"/>
          <p:cNvSpPr>
            <a:spLocks noGrp="1"/>
          </p:cNvSpPr>
          <p:nvPr>
            <p:ph type="title"/>
          </p:nvPr>
        </p:nvSpPr>
        <p:spPr/>
        <p:txBody>
          <a:bodyPr/>
          <a:lstStyle/>
          <a:p>
            <a:r>
              <a:rPr lang="en-US" dirty="0"/>
              <a:t>Document Statuses</a:t>
            </a:r>
          </a:p>
        </p:txBody>
      </p:sp>
      <p:sp>
        <p:nvSpPr>
          <p:cNvPr id="4" name="Slide Number Placeholder 3"/>
          <p:cNvSpPr>
            <a:spLocks noGrp="1"/>
          </p:cNvSpPr>
          <p:nvPr>
            <p:ph type="sldNum" sz="quarter" idx="10"/>
          </p:nvPr>
        </p:nvSpPr>
        <p:spPr/>
        <p:txBody>
          <a:bodyPr/>
          <a:lstStyle/>
          <a:p>
            <a:fld id="{1E3CF805-C863-4A58-8C9B-FCB27815E00B}" type="slidenum">
              <a:rPr lang="en-US" smtClean="0"/>
              <a:pPr/>
              <a:t>9</a:t>
            </a:fld>
            <a:endParaRPr lang="en-US" dirty="0"/>
          </a:p>
        </p:txBody>
      </p:sp>
    </p:spTree>
    <p:extLst>
      <p:ext uri="{BB962C8B-B14F-4D97-AF65-F5344CB8AC3E}">
        <p14:creationId xmlns:p14="http://schemas.microsoft.com/office/powerpoint/2010/main" val="11390497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4"/>
</p:tagLst>
</file>

<file path=ppt/theme/theme1.xml><?xml version="1.0" encoding="utf-8"?>
<a:theme xmlns:a="http://schemas.openxmlformats.org/drawingml/2006/main" name="3_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FF99"/>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solidFill>
          <a:srgbClr val="99FF99"/>
        </a:solidFill>
        <a:ln w="28575" cap="flat" cmpd="sng" algn="ctr">
          <a:solidFill>
            <a:schemeClr val="tx1"/>
          </a:solidFill>
          <a:prstDash val="solid"/>
          <a:round/>
          <a:headEnd type="none" w="med" len="med"/>
          <a:tailEnd type="triangle" w="med" len="med"/>
        </a:ln>
        <a:effectLst/>
      </a:spPr>
      <a:body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7B8EEEB55CE8429F31C869214F27D2" ma:contentTypeVersion="6" ma:contentTypeDescription="Create a new document." ma:contentTypeScope="" ma:versionID="ad97e4e2c7a5290662d37281fd89a293">
  <xsd:schema xmlns:xsd="http://www.w3.org/2001/XMLSchema" xmlns:xs="http://www.w3.org/2001/XMLSchema" xmlns:p="http://schemas.microsoft.com/office/2006/metadata/properties" xmlns:ns1="http://schemas.microsoft.com/sharepoint/v3" xmlns:ns2="028b77c4-ec3d-4fa5-9e8b-ed10f0bc287d" xmlns:ns3="d5a69032-ae58-475e-af15-df84013bf742" targetNamespace="http://schemas.microsoft.com/office/2006/metadata/properties" ma:root="true" ma:fieldsID="859c763568fc545a7f604c72675ab692" ns1:_="" ns2:_="" ns3:_="">
    <xsd:import namespace="http://schemas.microsoft.com/sharepoint/v3"/>
    <xsd:import namespace="028b77c4-ec3d-4fa5-9e8b-ed10f0bc287d"/>
    <xsd:import namespace="d5a69032-ae58-475e-af15-df84013bf742"/>
    <xsd:element name="properties">
      <xsd:complexType>
        <xsd:sequence>
          <xsd:element name="documentManagement">
            <xsd:complexType>
              <xsd:all>
                <xsd:element ref="ns2:SharedWithUsers" minOccurs="0"/>
                <xsd:element ref="ns1:_dlc_ExpireDateSaved" minOccurs="0"/>
                <xsd:element ref="ns1:_dlc_ExpireDate" minOccurs="0"/>
                <xsd:element ref="ns1:_dlc_Exempt"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9" nillable="true" ma:displayName="Original Expiration Date" ma:hidden="true" ma:internalName="_dlc_ExpireDateSaved" ma:readOnly="true">
      <xsd:simpleType>
        <xsd:restriction base="dms:DateTime"/>
      </xsd:simpleType>
    </xsd:element>
    <xsd:element name="_dlc_ExpireDate" ma:index="10" nillable="true" ma:displayName="Expiration Date" ma:hidden="true" ma:internalName="_dlc_ExpireDate" ma:readOnly="true">
      <xsd:simpleType>
        <xsd:restriction base="dms:DateTime"/>
      </xsd:simpleType>
    </xsd:element>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8b77c4-ec3d-4fa5-9e8b-ed10f0bc287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a69032-ae58-475e-af15-df84013bf742" elementFormDefault="qualified">
    <xsd:import namespace="http://schemas.microsoft.com/office/2006/documentManagement/types"/>
    <xsd:import namespace="http://schemas.microsoft.com/office/infopath/2007/PartnerControls"/>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LongProp xmlns="" name="TaxKeywordTaxHTField"><![CDATA[Solutions|d8e0000e-8bd8-4d5c-8808-59fcfdfa9c93;Solutions|e1823b34-6771-4d1f-aa62-1b6a5ee1eb4f;solutions powerpoint|6a62efee-d0a9-4ada-a6d2-a502bc14fc36;powerpoint|3607fe33-eff1-42d3-9642-fe61489ad622;powerpoint template|7cd48bfa-a537-451d-880c-cd43c4b921ed]]></LongProp>
  <LongProp xmlns="" name="TaxKeyword"><![CDATA[1107;#Solutions|d8e0000e-8bd8-4d5c-8808-59fcfdfa9c93;#129;#Solutions|e1823b34-6771-4d1f-aa62-1b6a5ee1eb4f;#1744;#solutions powerpoint|6a62efee-d0a9-4ada-a6d2-a502bc14fc36;#1736;#powerpoint|3607fe33-eff1-42d3-9642-fe61489ad622;#1743;#powerpoint template|7cd48bfa-a537-451d-880c-cd43c4b921ed]]></LongProp>
</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9BC5A3-8569-4F57-89A0-68A450759005}">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microsoft.com/sharepoint/v3"/>
    <ds:schemaRef ds:uri="d5a69032-ae58-475e-af15-df84013bf742"/>
    <ds:schemaRef ds:uri="028b77c4-ec3d-4fa5-9e8b-ed10f0bc287d"/>
    <ds:schemaRef ds:uri="http://www.w3.org/XML/1998/namespace"/>
  </ds:schemaRefs>
</ds:datastoreItem>
</file>

<file path=customXml/itemProps2.xml><?xml version="1.0" encoding="utf-8"?>
<ds:datastoreItem xmlns:ds="http://schemas.openxmlformats.org/officeDocument/2006/customXml" ds:itemID="{EA0DA332-8437-4C59-83FB-C9FF2EDA19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28b77c4-ec3d-4fa5-9e8b-ed10f0bc287d"/>
    <ds:schemaRef ds:uri="d5a69032-ae58-475e-af15-df84013bf7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85AE0A-E575-44B7-9370-CE4CCCE571C3}">
  <ds:schemaRefs>
    <ds:schemaRef ds:uri="http://schemas.microsoft.com/office/2006/metadata/longProperties"/>
    <ds:schemaRef ds:uri=""/>
  </ds:schemaRefs>
</ds:datastoreItem>
</file>

<file path=customXml/itemProps4.xml><?xml version="1.0" encoding="utf-8"?>
<ds:datastoreItem xmlns:ds="http://schemas.openxmlformats.org/officeDocument/2006/customXml" ds:itemID="{C80A9B56-B58D-41B3-9C0A-CBB3E5D0B4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caqh template</Template>
  <TotalTime>57580</TotalTime>
  <Words>1959</Words>
  <Application>Microsoft Office PowerPoint</Application>
  <PresentationFormat>Widescreen</PresentationFormat>
  <Paragraphs>184</Paragraphs>
  <Slides>16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Courier New</vt:lpstr>
      <vt:lpstr>Times New Roman</vt:lpstr>
      <vt:lpstr>Wingdings</vt:lpstr>
      <vt:lpstr>3_Default Design</vt:lpstr>
      <vt:lpstr>CAQH ProView™</vt:lpstr>
      <vt:lpstr>Document Check List</vt:lpstr>
      <vt:lpstr>Document Check List</vt:lpstr>
      <vt:lpstr>Document Check List</vt:lpstr>
      <vt:lpstr>Document Submission Guidelines</vt:lpstr>
      <vt:lpstr>Document Acceptance Criteria – Upload, Email &amp; US Mail</vt:lpstr>
      <vt:lpstr>Document Acceptance Criteria – E-mail</vt:lpstr>
      <vt:lpstr>Document Acceptance Criteria – US Mail</vt:lpstr>
      <vt:lpstr>Document Statuses</vt:lpstr>
      <vt:lpstr>Professional Liability Insurance Validation – Policy Number Match</vt:lpstr>
      <vt:lpstr>Professional Liability Insurance Validation – Expiration Date Match</vt:lpstr>
      <vt:lpstr>Professional Liability Insurance Validation – Provider Name Match</vt:lpstr>
      <vt:lpstr>Professional Liability Insurance Validation – Compliance Match</vt:lpstr>
      <vt:lpstr>Letter of Self-Insurance or Explanation of No Insurance - Validation</vt:lpstr>
      <vt:lpstr>Authorization Forms</vt:lpstr>
      <vt:lpstr>Authorization Form Check 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Bold Arial 32</dc:title>
  <dc:creator>Charlene Harrison</dc:creator>
  <cp:keywords>solutions powerpoint; powerpoint template; Solutions; powerpoint</cp:keywords>
  <cp:lastModifiedBy>Lindsay Wilcocks</cp:lastModifiedBy>
  <cp:revision>1309</cp:revision>
  <cp:lastPrinted>2015-09-23T11:51:50Z</cp:lastPrinted>
  <dcterms:created xsi:type="dcterms:W3CDTF">2015-09-10T14:53:44Z</dcterms:created>
  <dcterms:modified xsi:type="dcterms:W3CDTF">2018-09-27T14:10:19Z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0x0101003E7B8EEEB55CE8429F31C869214F27D2</vt:lpwstr>
  </property>
  <property fmtid="{D5CDD505-2E9C-101B-9397-08002B2CF9AE}" pid="3" name="LikesCount">
    <vt:lpwstr/>
  </property>
  <property fmtid="{D5CDD505-2E9C-101B-9397-08002B2CF9AE}" pid="4" name="Ratings">
    <vt:lpwstr/>
  </property>
  <property fmtid="{D5CDD505-2E9C-101B-9397-08002B2CF9AE}" pid="5" name="LikedBy">
    <vt:lpwstr/>
  </property>
  <property fmtid="{D5CDD505-2E9C-101B-9397-08002B2CF9AE}" pid="6" name="RatedBy">
    <vt:lpwstr/>
  </property>
  <property fmtid="{D5CDD505-2E9C-101B-9397-08002B2CF9AE}" pid="7" name="TaxKeywordTaxHTField">
    <vt:lpwstr>Solutions|d8e0000e-8bd8-4d5c-8808-59fcfdfa9c93;Solutions|e1823b34-6771-4d1f-aa62-1b6a5ee1eb4f;solutions powerpoint|6a62efee-d0a9-4ada-a6d2-a502bc14fc36;powerpoint|3607fe33-eff1-42d3-9642-fe61489ad622;powerpoint template|7cd48bfa-a537-451d-880c-cd43c4b921e</vt:lpwstr>
  </property>
  <property fmtid="{D5CDD505-2E9C-101B-9397-08002B2CF9AE}" pid="8" name="Template Type">
    <vt:lpwstr>Presentation</vt:lpwstr>
  </property>
  <property fmtid="{D5CDD505-2E9C-101B-9397-08002B2CF9AE}" pid="9" name="Document Status">
    <vt:lpwstr>Published</vt:lpwstr>
  </property>
  <property fmtid="{D5CDD505-2E9C-101B-9397-08002B2CF9AE}" pid="10" name="TaxKeyword">
    <vt:lpwstr>1107;#Solutions|d8e0000e-8bd8-4d5c-8808-59fcfdfa9c93;#129;#Solutions|e1823b34-6771-4d1f-aa62-1b6a5ee1eb4f;#1744;#solutions powerpoint|6a62efee-d0a9-4ada-a6d2-a502bc14fc36;#1736;#powerpoint|3607fe33-eff1-42d3-9642-fe61489ad622;#1743;#powerpoint template|7c</vt:lpwstr>
  </property>
  <property fmtid="{D5CDD505-2E9C-101B-9397-08002B2CF9AE}" pid="11" name="CategoryDescription">
    <vt:lpwstr/>
  </property>
  <property fmtid="{D5CDD505-2E9C-101B-9397-08002B2CF9AE}" pid="12" name="TaxCatchAll">
    <vt:lpwstr>1736;#powerpoint;#129;#Solutions;#1744;#solutions powerpoint;#1743;#powerpoint template</vt:lpwstr>
  </property>
  <property fmtid="{D5CDD505-2E9C-101B-9397-08002B2CF9AE}" pid="13" name="WorkflowChangePath">
    <vt:lpwstr>bc1a3501-4407-4b53-b726-9f688a152862,4;</vt:lpwstr>
  </property>
  <property fmtid="{D5CDD505-2E9C-101B-9397-08002B2CF9AE}" pid="14" name="_dlc_policyId">
    <vt:lpwstr/>
  </property>
  <property fmtid="{D5CDD505-2E9C-101B-9397-08002B2CF9AE}" pid="15" name="ItemRetentionFormula">
    <vt:lpwstr/>
  </property>
</Properties>
</file>